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320" r:id="rId5"/>
    <p:sldId id="259" r:id="rId6"/>
    <p:sldId id="260" r:id="rId7"/>
    <p:sldId id="321" r:id="rId8"/>
    <p:sldId id="322" r:id="rId9"/>
    <p:sldId id="327" r:id="rId10"/>
    <p:sldId id="324" r:id="rId11"/>
    <p:sldId id="328" r:id="rId12"/>
    <p:sldId id="261" r:id="rId13"/>
    <p:sldId id="348" r:id="rId14"/>
    <p:sldId id="349" r:id="rId15"/>
    <p:sldId id="350" r:id="rId16"/>
    <p:sldId id="325" r:id="rId17"/>
    <p:sldId id="326" r:id="rId18"/>
    <p:sldId id="337" r:id="rId19"/>
    <p:sldId id="267" r:id="rId20"/>
    <p:sldId id="262" r:id="rId21"/>
    <p:sldId id="263" r:id="rId22"/>
    <p:sldId id="264" r:id="rId23"/>
    <p:sldId id="282" r:id="rId24"/>
    <p:sldId id="284" r:id="rId25"/>
    <p:sldId id="286" r:id="rId26"/>
    <p:sldId id="287" r:id="rId27"/>
    <p:sldId id="342" r:id="rId28"/>
    <p:sldId id="283" r:id="rId29"/>
    <p:sldId id="288" r:id="rId30"/>
    <p:sldId id="289" r:id="rId31"/>
    <p:sldId id="343" r:id="rId32"/>
    <p:sldId id="344" r:id="rId33"/>
    <p:sldId id="323" r:id="rId34"/>
    <p:sldId id="269" r:id="rId35"/>
    <p:sldId id="351" r:id="rId36"/>
    <p:sldId id="353" r:id="rId37"/>
    <p:sldId id="352" r:id="rId38"/>
    <p:sldId id="270" r:id="rId39"/>
    <p:sldId id="271" r:id="rId40"/>
    <p:sldId id="272" r:id="rId41"/>
    <p:sldId id="354" r:id="rId42"/>
    <p:sldId id="273" r:id="rId43"/>
    <p:sldId id="355" r:id="rId44"/>
    <p:sldId id="275" r:id="rId45"/>
    <p:sldId id="276" r:id="rId46"/>
    <p:sldId id="356" r:id="rId47"/>
    <p:sldId id="277" r:id="rId48"/>
    <p:sldId id="278" r:id="rId49"/>
    <p:sldId id="345" r:id="rId50"/>
    <p:sldId id="346" r:id="rId51"/>
    <p:sldId id="280" r:id="rId52"/>
    <p:sldId id="279" r:id="rId53"/>
    <p:sldId id="357" r:id="rId54"/>
    <p:sldId id="358" r:id="rId55"/>
    <p:sldId id="360" r:id="rId56"/>
    <p:sldId id="359" r:id="rId57"/>
    <p:sldId id="290" r:id="rId58"/>
    <p:sldId id="297" r:id="rId59"/>
    <p:sldId id="298" r:id="rId60"/>
    <p:sldId id="281" r:id="rId61"/>
    <p:sldId id="299" r:id="rId62"/>
    <p:sldId id="300" r:id="rId63"/>
    <p:sldId id="302" r:id="rId64"/>
    <p:sldId id="303" r:id="rId65"/>
    <p:sldId id="304" r:id="rId66"/>
    <p:sldId id="305" r:id="rId67"/>
    <p:sldId id="306" r:id="rId68"/>
    <p:sldId id="307" r:id="rId69"/>
    <p:sldId id="308" r:id="rId70"/>
    <p:sldId id="309" r:id="rId71"/>
    <p:sldId id="310" r:id="rId72"/>
    <p:sldId id="312" r:id="rId73"/>
    <p:sldId id="313" r:id="rId74"/>
    <p:sldId id="314" r:id="rId75"/>
    <p:sldId id="315" r:id="rId76"/>
    <p:sldId id="316" r:id="rId77"/>
    <p:sldId id="317" r:id="rId78"/>
    <p:sldId id="318" r:id="rId79"/>
    <p:sldId id="319" r:id="rId80"/>
    <p:sldId id="311" r:id="rId81"/>
    <p:sldId id="291" r:id="rId82"/>
    <p:sldId id="292" r:id="rId83"/>
    <p:sldId id="293" r:id="rId84"/>
    <p:sldId id="329" r:id="rId85"/>
    <p:sldId id="361" r:id="rId86"/>
    <p:sldId id="362" r:id="rId87"/>
    <p:sldId id="331" r:id="rId88"/>
    <p:sldId id="332" r:id="rId89"/>
    <p:sldId id="333" r:id="rId90"/>
    <p:sldId id="339" r:id="rId91"/>
    <p:sldId id="334" r:id="rId92"/>
    <p:sldId id="340" r:id="rId93"/>
    <p:sldId id="341" r:id="rId9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3/16/2018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3/16/2018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www.investopedia.com/terms/e/exitstrategy.asp"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hyperlink" Target="https://www.investopedia.com/terms/r/realization_multiple.asp" TargetMode="Externa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s://www.investopedia.com/video/play/return-on-investment-basics/" TargetMode="External"/><Relationship Id="rId2" Type="http://schemas.openxmlformats.org/officeDocument/2006/relationships/hyperlink" Target="https://www.investopedia.com/terms/n/npv.asp"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hyperlink" Target="https://en.wikipedia.org/wiki/Unicorn_(finance)"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hyperlink" Target="https://efinancemanagement.com/derivatives/derivatives-and-its-types" TargetMode="Externa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3" Type="http://schemas.openxmlformats.org/officeDocument/2006/relationships/hyperlink" Target="http://www.investopedia.com/terms/s/sushibond.asp" TargetMode="External"/><Relationship Id="rId2" Type="http://schemas.openxmlformats.org/officeDocument/2006/relationships/hyperlink" Target="http://www.investopedia.com/terms/r/rustbowl.asp" TargetMode="Externa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8.xml.rels><?xml version="1.0" encoding="UTF-8" standalone="yes"?>
<Relationships xmlns="http://schemas.openxmlformats.org/package/2006/relationships"><Relationship Id="rId2" Type="http://schemas.openxmlformats.org/officeDocument/2006/relationships/hyperlink" Target="http://www.sebi.gov.in/" TargetMode="Externa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9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 VC IMPACT INVESTMENTS</a:t>
            </a:r>
            <a:endParaRPr lang="en-US" dirty="0"/>
          </a:p>
        </p:txBody>
      </p:sp>
      <p:sp>
        <p:nvSpPr>
          <p:cNvPr id="3" name="Subtitle 2"/>
          <p:cNvSpPr>
            <a:spLocks noGrp="1"/>
          </p:cNvSpPr>
          <p:nvPr>
            <p:ph type="subTitle" idx="1"/>
          </p:nvPr>
        </p:nvSpPr>
        <p:spPr/>
        <p:txBody>
          <a:bodyPr/>
          <a:lstStyle/>
          <a:p>
            <a:r>
              <a:rPr lang="en-US" dirty="0" smtClean="0"/>
              <a:t>Theory &amp; Practice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15112"/>
          </a:xfrm>
        </p:spPr>
        <p:txBody>
          <a:bodyPr>
            <a:normAutofit fontScale="90000"/>
          </a:bodyPr>
          <a:lstStyle/>
          <a:p>
            <a:r>
              <a:rPr lang="en-US" dirty="0" smtClean="0"/>
              <a:t>Road Shows</a:t>
            </a:r>
            <a:endParaRPr lang="en-US" dirty="0"/>
          </a:p>
        </p:txBody>
      </p:sp>
      <p:sp>
        <p:nvSpPr>
          <p:cNvPr id="3" name="Content Placeholder 2"/>
          <p:cNvSpPr>
            <a:spLocks noGrp="1"/>
          </p:cNvSpPr>
          <p:nvPr>
            <p:ph idx="1"/>
          </p:nvPr>
        </p:nvSpPr>
        <p:spPr>
          <a:xfrm>
            <a:off x="457200" y="1219200"/>
            <a:ext cx="8229600" cy="4906963"/>
          </a:xfrm>
        </p:spPr>
        <p:txBody>
          <a:bodyPr numCol="2">
            <a:noAutofit/>
          </a:bodyPr>
          <a:lstStyle/>
          <a:p>
            <a:pPr algn="just"/>
            <a:r>
              <a:rPr lang="en-US" sz="2000" dirty="0" smtClean="0"/>
              <a:t>What is a Road Show?</a:t>
            </a:r>
          </a:p>
          <a:p>
            <a:pPr algn="just"/>
            <a:r>
              <a:rPr lang="en-US" sz="2000" dirty="0" smtClean="0"/>
              <a:t>A road show is a presentation by an issuer of securities to potential buyers. The management of a company keen to raise funds travels around to give presentations to analysts, fund managers and potential investors. </a:t>
            </a:r>
          </a:p>
          <a:p>
            <a:pPr lvl="1" algn="just"/>
            <a:r>
              <a:rPr lang="en-US" sz="1600" dirty="0" smtClean="0"/>
              <a:t>The road show is intended to generate excitement and interest and to gauge investor interest.</a:t>
            </a:r>
          </a:p>
          <a:p>
            <a:pPr lvl="1" algn="just"/>
            <a:r>
              <a:rPr lang="en-US" sz="1600" dirty="0" smtClean="0"/>
              <a:t>It often critical to the success of the offering.</a:t>
            </a:r>
          </a:p>
          <a:p>
            <a:pPr lvl="1" algn="just"/>
            <a:r>
              <a:rPr lang="en-US" sz="1600" dirty="0" smtClean="0"/>
              <a:t>Road shows may be limited to one country or may include international stops</a:t>
            </a:r>
          </a:p>
          <a:p>
            <a:pPr lvl="1" algn="just"/>
            <a:r>
              <a:rPr lang="en-US" sz="1600" dirty="0" smtClean="0"/>
              <a:t>A non deal road show occurs when executives hold discussions with current and potential investors but nothing is offered for sale. A road show provides an introduction of the offering to potential investors, and was considered a key nonfinancial factor in buying decisions made by 82% of institutional investors in regards to IPOs in a 2014 study by EY. </a:t>
            </a:r>
          </a:p>
          <a:p>
            <a:pPr lvl="1" algn="just"/>
            <a:r>
              <a:rPr lang="en-US" sz="1600" dirty="0" smtClean="0"/>
              <a:t>Usually road shows move across locations; are scheduled in advance &amp; completed over a specific time period</a:t>
            </a:r>
          </a:p>
          <a:p>
            <a:pPr lvl="1" algn="just"/>
            <a:endParaRPr lang="en-US" sz="1600" dirty="0" smtClean="0"/>
          </a:p>
          <a:p>
            <a:pPr algn="just"/>
            <a:r>
              <a:rPr lang="en-US" sz="2000" dirty="0" smtClean="0"/>
              <a:t>The Event </a:t>
            </a:r>
          </a:p>
          <a:p>
            <a:pPr lvl="1" algn="just"/>
            <a:r>
              <a:rPr lang="en-US" sz="1600" dirty="0" smtClean="0"/>
              <a:t>Presentations are made to potential / existing investors.</a:t>
            </a:r>
          </a:p>
          <a:p>
            <a:pPr lvl="1" algn="just"/>
            <a:r>
              <a:rPr lang="en-US" sz="1600" dirty="0" smtClean="0"/>
              <a:t>Corporate information is distributed.</a:t>
            </a:r>
          </a:p>
          <a:p>
            <a:pPr lvl="1" algn="just"/>
            <a:r>
              <a:rPr lang="en-US" sz="1600" dirty="0" smtClean="0"/>
              <a:t>Business plans and forecast is showcased and discussed.</a:t>
            </a:r>
          </a:p>
          <a:p>
            <a:pPr lvl="1" algn="just"/>
            <a:r>
              <a:rPr lang="en-US" sz="1600" dirty="0" smtClean="0"/>
              <a:t>Investor Concerns are addressed</a:t>
            </a:r>
          </a:p>
          <a:p>
            <a:pPr lvl="1" algn="just"/>
            <a:r>
              <a:rPr lang="en-US" sz="1600" dirty="0" smtClean="0"/>
              <a:t>Underwriters use these event for book building process</a:t>
            </a:r>
          </a:p>
          <a:p>
            <a:pPr lvl="1" algn="just"/>
            <a:r>
              <a:rPr lang="en-US" sz="1600" dirty="0" smtClean="0"/>
              <a:t>Used to develop a network  </a:t>
            </a:r>
          </a:p>
        </p:txBody>
      </p:sp>
      <p:sp>
        <p:nvSpPr>
          <p:cNvPr id="4" name="Rectangle 3"/>
          <p:cNvSpPr/>
          <p:nvPr/>
        </p:nvSpPr>
        <p:spPr>
          <a:xfrm>
            <a:off x="4724400" y="6596390"/>
            <a:ext cx="4191000" cy="261610"/>
          </a:xfrm>
          <a:prstGeom prst="rect">
            <a:avLst/>
          </a:prstGeom>
        </p:spPr>
        <p:txBody>
          <a:bodyPr wrap="square">
            <a:spAutoFit/>
          </a:bodyPr>
          <a:lstStyle/>
          <a:p>
            <a:r>
              <a:rPr lang="en-US" sz="1100" dirty="0" smtClean="0"/>
              <a:t>https://</a:t>
            </a:r>
            <a:r>
              <a:rPr lang="en-US" sz="700" dirty="0" smtClean="0"/>
              <a:t>developer.ibm.com/startups/2016/03/15/to-raise-capital-you-need-a-startup-roadshow</a:t>
            </a:r>
            <a:r>
              <a:rPr lang="en-US" sz="1100" dirty="0" smtClean="0"/>
              <a:t>/</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r>
              <a:rPr lang="en-US" dirty="0" smtClean="0"/>
              <a:t>Road Shows; for large companies  or starts up’s also?</a:t>
            </a:r>
            <a:endParaRPr lang="en-US" dirty="0"/>
          </a:p>
        </p:txBody>
      </p:sp>
      <p:sp>
        <p:nvSpPr>
          <p:cNvPr id="3" name="Content Placeholder 2"/>
          <p:cNvSpPr>
            <a:spLocks noGrp="1"/>
          </p:cNvSpPr>
          <p:nvPr>
            <p:ph idx="1"/>
          </p:nvPr>
        </p:nvSpPr>
        <p:spPr>
          <a:xfrm>
            <a:off x="457200" y="1524000"/>
            <a:ext cx="8229600" cy="4800600"/>
          </a:xfrm>
        </p:spPr>
        <p:txBody>
          <a:bodyPr>
            <a:noAutofit/>
          </a:bodyPr>
          <a:lstStyle/>
          <a:p>
            <a:pPr algn="just"/>
            <a:r>
              <a:rPr lang="en-US" sz="1600" dirty="0" smtClean="0"/>
              <a:t>For large IPO’s the CEO along with an investment banker(s) go on a global road show to pitch their businesses to potential investors, including: hedge funds, major investment funds, and other portfolio managers. The purpose is simple: drum up sales of the forthcoming stock issue. </a:t>
            </a:r>
          </a:p>
          <a:p>
            <a:pPr algn="just"/>
            <a:r>
              <a:rPr lang="en-US" sz="1600" dirty="0" smtClean="0"/>
              <a:t>In the startup world, there are no big investment banks scheduling meetings. However, there are opportunities to do a road show for your startup, which is even more important than the IPO.</a:t>
            </a:r>
          </a:p>
          <a:p>
            <a:pPr algn="just"/>
            <a:r>
              <a:rPr lang="en-US" sz="1600" b="1" dirty="0" smtClean="0"/>
              <a:t>The usual feeling is that road shows are useful for large companies and to raise large sums of money.</a:t>
            </a:r>
          </a:p>
          <a:p>
            <a:pPr algn="just"/>
            <a:endParaRPr lang="en-US" sz="1600" b="1" dirty="0" smtClean="0"/>
          </a:p>
          <a:p>
            <a:pPr algn="just" fontAlgn="base"/>
            <a:r>
              <a:rPr lang="en-US" sz="1600" dirty="0" smtClean="0"/>
              <a:t>There were 275 IPOs in 2014, the largest number since 2000. By contrast, there are around 500,000 new businesses founded in the U.S. each year (not all of which are tech startups), approximately 225,000 angel investors in the U.S., and as of a year ago, there were 874 venture capital firms. </a:t>
            </a:r>
          </a:p>
          <a:p>
            <a:pPr lvl="1" algn="just" fontAlgn="base"/>
            <a:r>
              <a:rPr lang="en-US" sz="1400" dirty="0" smtClean="0"/>
              <a:t>In big finance, a few companies compete for the attention of a small, accessible group of investors. </a:t>
            </a:r>
          </a:p>
          <a:p>
            <a:pPr lvl="1" algn="just" fontAlgn="base"/>
            <a:r>
              <a:rPr lang="en-US" sz="1400" dirty="0" smtClean="0"/>
              <a:t>In the startup world, a large number of companies must seek capital from a huge pool of often-hard-to-find, geographically dispersed investors. Because of this, a road show is even more important for startups than it is for IPOs. </a:t>
            </a:r>
            <a:endParaRPr lang="en-US" sz="1400" dirty="0"/>
          </a:p>
        </p:txBody>
      </p:sp>
      <p:sp>
        <p:nvSpPr>
          <p:cNvPr id="4" name="Rectangle 3"/>
          <p:cNvSpPr/>
          <p:nvPr/>
        </p:nvSpPr>
        <p:spPr>
          <a:xfrm>
            <a:off x="3810000" y="6553200"/>
            <a:ext cx="5257800" cy="228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Ref IBM global entrepreneur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Investee Companies </a:t>
            </a:r>
            <a:endParaRPr lang="en-US" dirty="0"/>
          </a:p>
        </p:txBody>
      </p:sp>
      <p:sp>
        <p:nvSpPr>
          <p:cNvPr id="3" name="Content Placeholder 2"/>
          <p:cNvSpPr>
            <a:spLocks noGrp="1"/>
          </p:cNvSpPr>
          <p:nvPr>
            <p:ph idx="1"/>
          </p:nvPr>
        </p:nvSpPr>
        <p:spPr/>
        <p:txBody>
          <a:bodyPr>
            <a:normAutofit/>
          </a:bodyPr>
          <a:lstStyle/>
          <a:p>
            <a:r>
              <a:rPr lang="en-US" dirty="0" smtClean="0"/>
              <a:t>Where do PE’s invest?</a:t>
            </a:r>
          </a:p>
          <a:p>
            <a:pPr lvl="1"/>
            <a:r>
              <a:rPr lang="en-US" dirty="0" smtClean="0"/>
              <a:t>Venture Cap </a:t>
            </a:r>
          </a:p>
          <a:p>
            <a:pPr lvl="1"/>
            <a:r>
              <a:rPr lang="en-US" dirty="0" smtClean="0"/>
              <a:t>Other Funds, (fund of fund)</a:t>
            </a:r>
          </a:p>
          <a:p>
            <a:pPr lvl="1"/>
            <a:r>
              <a:rPr lang="en-US" dirty="0" smtClean="0"/>
              <a:t>LBO</a:t>
            </a:r>
          </a:p>
          <a:p>
            <a:pPr lvl="1"/>
            <a:r>
              <a:rPr lang="en-US" dirty="0" smtClean="0"/>
              <a:t>Turnaround </a:t>
            </a:r>
          </a:p>
          <a:p>
            <a:pPr lvl="1"/>
            <a:r>
              <a:rPr lang="en-US" dirty="0" smtClean="0"/>
              <a:t>Projects</a:t>
            </a:r>
          </a:p>
          <a:p>
            <a:pPr lvl="1"/>
            <a:r>
              <a:rPr lang="en-US" dirty="0" smtClean="0"/>
              <a:t>Real Estate</a:t>
            </a:r>
          </a:p>
          <a:p>
            <a:pPr lvl="1"/>
            <a:r>
              <a:rPr lang="en-US" dirty="0" smtClean="0"/>
              <a:t>Equity </a:t>
            </a:r>
          </a:p>
          <a:p>
            <a:pPr lvl="1"/>
            <a:r>
              <a:rPr lang="en-US" dirty="0" smtClean="0"/>
              <a:t>Start ups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The Secret </a:t>
            </a:r>
            <a:endParaRPr lang="en-US" dirty="0"/>
          </a:p>
        </p:txBody>
      </p:sp>
      <p:sp>
        <p:nvSpPr>
          <p:cNvPr id="5" name="Text Placeholder 4"/>
          <p:cNvSpPr>
            <a:spLocks noGrp="1"/>
          </p:cNvSpPr>
          <p:nvPr>
            <p:ph type="body" idx="1"/>
          </p:nvPr>
        </p:nvSpPr>
        <p:spPr/>
        <p:txBody>
          <a:bodyPr/>
          <a:lstStyle/>
          <a:p>
            <a:r>
              <a:rPr lang="en-US" dirty="0" smtClean="0"/>
              <a:t>Where do they really ‘INVEST’?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04088"/>
            <a:ext cx="8229600" cy="743712"/>
          </a:xfrm>
        </p:spPr>
        <p:txBody>
          <a:bodyPr>
            <a:normAutofit fontScale="90000"/>
          </a:bodyPr>
          <a:lstStyle/>
          <a:p>
            <a:r>
              <a:rPr lang="en-US" dirty="0" smtClean="0"/>
              <a:t>Buy To Sell</a:t>
            </a:r>
            <a:endParaRPr lang="en-US" dirty="0"/>
          </a:p>
        </p:txBody>
      </p:sp>
      <p:sp>
        <p:nvSpPr>
          <p:cNvPr id="5" name="Content Placeholder 4"/>
          <p:cNvSpPr>
            <a:spLocks noGrp="1"/>
          </p:cNvSpPr>
          <p:nvPr>
            <p:ph idx="1"/>
          </p:nvPr>
        </p:nvSpPr>
        <p:spPr>
          <a:xfrm>
            <a:off x="457200" y="1447800"/>
            <a:ext cx="8229600" cy="4876800"/>
          </a:xfrm>
        </p:spPr>
        <p:txBody>
          <a:bodyPr>
            <a:noAutofit/>
          </a:bodyPr>
          <a:lstStyle/>
          <a:p>
            <a:r>
              <a:rPr lang="en-US" sz="1600" dirty="0" smtClean="0"/>
              <a:t>Private equity companies are necessarily in the business of investing for superior returns…within a pre decided time frame.</a:t>
            </a:r>
          </a:p>
          <a:p>
            <a:r>
              <a:rPr lang="en-US" sz="1600" dirty="0" smtClean="0"/>
              <a:t>As opposed to this; Public companies- when they acquire businesses with an intention of synergy and holding on to them are bound to hold businesses or divisions bought.</a:t>
            </a:r>
          </a:p>
          <a:p>
            <a:pPr lvl="1"/>
            <a:r>
              <a:rPr lang="en-US" sz="1400" dirty="0" smtClean="0"/>
              <a:t>So clearly buying to sell can not be a strategy (for public companies) since  It doesn’t make sense when an acquired business will benefit from important synergies with the buyer’s existing portfolio of businesses. It certainly isn’t the way for a company to profit from an acquisition whose main appeal is its prospects for long-term organic growth.</a:t>
            </a:r>
          </a:p>
          <a:p>
            <a:r>
              <a:rPr lang="en-US" sz="1600" dirty="0" smtClean="0"/>
              <a:t>However, as private equity firms have shown, the strategy is ideally suited when, in order to realize a onetime, short- to medium-term value-creation opportunity, buyers must take outright ownership and control. </a:t>
            </a:r>
          </a:p>
          <a:p>
            <a:r>
              <a:rPr lang="en-US" sz="1600" dirty="0" smtClean="0"/>
              <a:t>Such an opportunity most often arises when a business hasn’t been aggressively managed and so is underperforming. It can also be found with businesses that are undervalued because their potential isn’t readily apparent. In those cases, once the changes necessary to achieve the uplift in value have been made—usually over a period of two to six years—it makes sense for the owner to sell the business and move on to new opportunities. </a:t>
            </a:r>
          </a:p>
          <a:p>
            <a:r>
              <a:rPr lang="en-US" sz="1600" dirty="0" smtClean="0"/>
              <a:t>In fact, private equity firms are obligated to eventually dispose of the businesses</a:t>
            </a:r>
          </a:p>
          <a:p>
            <a:endParaRPr lang="en-US" sz="1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Secret …</a:t>
            </a:r>
            <a:endParaRPr lang="en-US" dirty="0"/>
          </a:p>
        </p:txBody>
      </p:sp>
      <p:sp>
        <p:nvSpPr>
          <p:cNvPr id="3" name="Content Placeholder 2"/>
          <p:cNvSpPr>
            <a:spLocks noGrp="1"/>
          </p:cNvSpPr>
          <p:nvPr>
            <p:ph idx="1"/>
          </p:nvPr>
        </p:nvSpPr>
        <p:spPr/>
        <p:txBody>
          <a:bodyPr>
            <a:normAutofit lnSpcReduction="10000"/>
          </a:bodyPr>
          <a:lstStyle/>
          <a:p>
            <a:r>
              <a:rPr lang="en-US" dirty="0" smtClean="0"/>
              <a:t>In early years such a buy to sell strategy was fairly simple. Since PE’s targeted underutilized / non core businesses of large companies </a:t>
            </a:r>
          </a:p>
          <a:p>
            <a:endParaRPr lang="en-US" dirty="0" smtClean="0"/>
          </a:p>
          <a:p>
            <a:r>
              <a:rPr lang="en-US" dirty="0" smtClean="0"/>
              <a:t>More recently PE’s have shifted their focus </a:t>
            </a:r>
          </a:p>
          <a:p>
            <a:pPr lvl="1"/>
            <a:r>
              <a:rPr lang="en-US" dirty="0" smtClean="0"/>
              <a:t>To acquiring whole companies</a:t>
            </a:r>
          </a:p>
          <a:p>
            <a:pPr lvl="1"/>
            <a:r>
              <a:rPr lang="en-US" dirty="0" smtClean="0"/>
              <a:t>Acquiring new companies and taking them public</a:t>
            </a:r>
          </a:p>
          <a:p>
            <a:pPr lvl="1"/>
            <a:r>
              <a:rPr lang="en-US" dirty="0" smtClean="0"/>
              <a:t>Funding probable Unicorns.</a:t>
            </a:r>
          </a:p>
          <a:p>
            <a:pPr lvl="1"/>
            <a:r>
              <a:rPr lang="en-US" dirty="0" smtClean="0"/>
              <a:t>Buying divisions with improvement opportunities</a:t>
            </a:r>
          </a:p>
          <a:p>
            <a:pPr lvl="2"/>
            <a:r>
              <a:rPr lang="en-US" dirty="0" smtClean="0"/>
              <a:t>Requires strategic skills sets of running core businesses and not only funding capabilities.</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Pitch Book</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Pitch book – Teaser document </a:t>
            </a:r>
            <a:endParaRPr lang="en-US" dirty="0"/>
          </a:p>
        </p:txBody>
      </p:sp>
      <p:sp>
        <p:nvSpPr>
          <p:cNvPr id="3" name="Content Placeholder 2"/>
          <p:cNvSpPr>
            <a:spLocks noGrp="1"/>
          </p:cNvSpPr>
          <p:nvPr>
            <p:ph idx="1"/>
          </p:nvPr>
        </p:nvSpPr>
        <p:spPr>
          <a:xfrm>
            <a:off x="457200" y="1219200"/>
            <a:ext cx="8229600" cy="4906963"/>
          </a:xfrm>
        </p:spPr>
        <p:txBody>
          <a:bodyPr>
            <a:noAutofit/>
          </a:bodyPr>
          <a:lstStyle/>
          <a:p>
            <a:r>
              <a:rPr lang="en-US" sz="1600" b="1" dirty="0" smtClean="0"/>
              <a:t>Pitchbook</a:t>
            </a:r>
          </a:p>
          <a:p>
            <a:r>
              <a:rPr lang="en-US" sz="1600" dirty="0" smtClean="0"/>
              <a:t>A pitchbook is a document created by an investment bank or a firm that details the main attributes of the firm/ product / project, and it is used to help sell products and services and generate new clients or investors.</a:t>
            </a:r>
          </a:p>
          <a:p>
            <a:pPr lvl="1"/>
            <a:r>
              <a:rPr lang="en-US" sz="1400" dirty="0" smtClean="0"/>
              <a:t>Pitchbook is a helpful guide to the presenter to showcase important features / benefits and to provide visual aids when presenting to clients.</a:t>
            </a:r>
          </a:p>
          <a:p>
            <a:pPr lvl="1"/>
            <a:r>
              <a:rPr lang="en-US" sz="1400" dirty="0" smtClean="0"/>
              <a:t>It is used as a sales tool to generate primary information without divulging too much information. Just enough to generate interest is the key.</a:t>
            </a:r>
          </a:p>
          <a:p>
            <a:pPr lvl="1"/>
            <a:r>
              <a:rPr lang="en-US" sz="1400" dirty="0" smtClean="0"/>
              <a:t>The task of the investment memorandum is to provide an investor with an opportunity to evaluate the prospects of your project and to make a decision on the investment of funds in your business.</a:t>
            </a:r>
          </a:p>
          <a:p>
            <a:pPr lvl="1"/>
            <a:endParaRPr lang="en-US" sz="1400" dirty="0" smtClean="0"/>
          </a:p>
          <a:p>
            <a:r>
              <a:rPr lang="en-US" sz="1600" b="1" dirty="0" smtClean="0"/>
              <a:t>Teaser</a:t>
            </a:r>
          </a:p>
          <a:p>
            <a:r>
              <a:rPr lang="en-US" sz="1600" dirty="0" smtClean="0"/>
              <a:t>Usually precedes the pitch book. </a:t>
            </a:r>
          </a:p>
          <a:p>
            <a:r>
              <a:rPr lang="en-US" sz="1600" dirty="0" smtClean="0"/>
              <a:t>Document used to introduce an idea / acquisition opportunity / Investment opportunity to strategic or financial investors.</a:t>
            </a:r>
          </a:p>
          <a:p>
            <a:pPr lvl="1"/>
            <a:r>
              <a:rPr lang="en-US" sz="1400" dirty="0" smtClean="0"/>
              <a:t>Usually does not mention name of company or other details. Called a blind teaser.</a:t>
            </a:r>
          </a:p>
          <a:p>
            <a:pPr lvl="1"/>
            <a:r>
              <a:rPr lang="en-US" sz="1400" dirty="0" smtClean="0"/>
              <a:t>The task of the teaser is to draw attention to your business and ensure that your project is shortlisted amongst those of interest to the project investor.</a:t>
            </a:r>
            <a:br>
              <a:rPr lang="en-US" sz="1400" dirty="0" smtClean="0"/>
            </a:b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smtClean="0"/>
              <a:t>Contents …</a:t>
            </a:r>
            <a:endParaRPr lang="en-US" dirty="0"/>
          </a:p>
        </p:txBody>
      </p:sp>
      <p:sp>
        <p:nvSpPr>
          <p:cNvPr id="3" name="Content Placeholder 2"/>
          <p:cNvSpPr>
            <a:spLocks noGrp="1"/>
          </p:cNvSpPr>
          <p:nvPr>
            <p:ph idx="1"/>
          </p:nvPr>
        </p:nvSpPr>
        <p:spPr>
          <a:xfrm>
            <a:off x="457200" y="990600"/>
            <a:ext cx="8229600" cy="5135563"/>
          </a:xfrm>
        </p:spPr>
        <p:txBody>
          <a:bodyPr>
            <a:noAutofit/>
          </a:bodyPr>
          <a:lstStyle/>
          <a:p>
            <a:pPr algn="just" fontAlgn="t"/>
            <a:r>
              <a:rPr lang="en-US" sz="1600" b="1" dirty="0" smtClean="0"/>
              <a:t>Contents Teaser:</a:t>
            </a:r>
          </a:p>
          <a:p>
            <a:pPr lvl="1" algn="just" fontAlgn="t"/>
            <a:r>
              <a:rPr lang="en-US" sz="1400" dirty="0" smtClean="0"/>
              <a:t>brief information about the project (summary): the essence of the project, key characteristics of the business and the market;</a:t>
            </a:r>
          </a:p>
          <a:p>
            <a:pPr lvl="1" algn="just" fontAlgn="t"/>
            <a:r>
              <a:rPr lang="en-US" sz="1400" dirty="0" smtClean="0"/>
              <a:t>sales channels, structure of the revenues from goods/services;</a:t>
            </a:r>
          </a:p>
          <a:p>
            <a:pPr lvl="1" algn="just" fontAlgn="t"/>
            <a:r>
              <a:rPr lang="en-US" sz="1400" dirty="0" smtClean="0"/>
              <a:t>indicators of financial statements, optimally — for the last 3 years;</a:t>
            </a:r>
          </a:p>
          <a:p>
            <a:pPr lvl="1" algn="just" fontAlgn="t"/>
            <a:r>
              <a:rPr lang="en-US" sz="1400" dirty="0" smtClean="0"/>
              <a:t>factors of investment attractiveness — your business’ strengths in brief (leadership in a particular market segment, technological or managerial know-how, patents);</a:t>
            </a:r>
          </a:p>
          <a:p>
            <a:pPr lvl="1" algn="just" fontAlgn="t"/>
            <a:r>
              <a:rPr lang="en-US" sz="1400" dirty="0" smtClean="0"/>
              <a:t>team: brief information about the project leaders and main personnel.</a:t>
            </a:r>
          </a:p>
          <a:p>
            <a:pPr lvl="1" algn="just" fontAlgn="t"/>
            <a:endParaRPr lang="en-US" sz="1400" dirty="0" smtClean="0"/>
          </a:p>
          <a:p>
            <a:pPr algn="just"/>
            <a:r>
              <a:rPr lang="en-US" sz="1600" b="1" dirty="0" smtClean="0"/>
              <a:t>Contents Pitchbook:</a:t>
            </a:r>
          </a:p>
          <a:p>
            <a:pPr lvl="1" algn="just" fontAlgn="t"/>
            <a:r>
              <a:rPr lang="en-US" sz="1400" dirty="0" smtClean="0"/>
              <a:t>investment attractiveness factors — your business’ strengths (more detailed than in the teaser);</a:t>
            </a:r>
          </a:p>
          <a:p>
            <a:pPr lvl="1" algn="just" fontAlgn="t"/>
            <a:r>
              <a:rPr lang="en-US" sz="1400" dirty="0" smtClean="0"/>
              <a:t>detailed description of the business: the company’s history, ownership structure, production activity, achievements (for instance, research and development), purpose and area of application of the company’s goods/services;</a:t>
            </a:r>
          </a:p>
          <a:p>
            <a:pPr lvl="1" algn="just" fontAlgn="t"/>
            <a:r>
              <a:rPr lang="en-US" sz="1400" dirty="0" smtClean="0"/>
              <a:t>market review: overall situation within the particular market segment, analysis of competitors and their share, analysis of consumers of the goods/services;</a:t>
            </a:r>
          </a:p>
          <a:p>
            <a:pPr lvl="1" algn="just" fontAlgn="t"/>
            <a:r>
              <a:rPr lang="en-US" sz="1400" dirty="0" smtClean="0"/>
              <a:t>team: leaders and business management structure, information about managers and employees;</a:t>
            </a:r>
          </a:p>
          <a:p>
            <a:pPr lvl="1" algn="just" fontAlgn="t"/>
            <a:r>
              <a:rPr lang="en-US" sz="1400" dirty="0" smtClean="0"/>
              <a:t>company’s strategy and financial results, assessment of the financial condition, financial forecast;</a:t>
            </a:r>
          </a:p>
          <a:p>
            <a:pPr lvl="1" algn="just" fontAlgn="t"/>
            <a:r>
              <a:rPr lang="en-US" sz="1400" dirty="0" smtClean="0"/>
              <a:t>risks: analysis of key factors that may have an adverse impact on the company’s activity, sensitivity and resistance to changes made to them;</a:t>
            </a:r>
          </a:p>
          <a:p>
            <a:pPr lvl="1" algn="just" fontAlgn="t"/>
            <a:r>
              <a:rPr lang="en-US" sz="1400" dirty="0" smtClean="0"/>
              <a:t>offer for an investor — proposed sum and terms of investment, transaction parameters, forecast of the pay back period and the long term objectives of the business.</a:t>
            </a:r>
          </a:p>
          <a:p>
            <a:pPr algn="just"/>
            <a:endParaRPr lang="en-US" sz="1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dirty="0"/>
          </a:p>
        </p:txBody>
      </p:sp>
      <p:sp>
        <p:nvSpPr>
          <p:cNvPr id="5" name="Text Placeholder 4"/>
          <p:cNvSpPr>
            <a:spLocks noGrp="1"/>
          </p:cNvSpPr>
          <p:nvPr>
            <p:ph type="body" idx="1"/>
          </p:nvPr>
        </p:nvSpPr>
        <p:spPr/>
        <p:txBody>
          <a:bodyPr/>
          <a:lstStyle/>
          <a:p>
            <a:r>
              <a:rPr lang="en-US" dirty="0" smtClean="0"/>
              <a:t>How does a Private Equity make money?</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Private equity</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does a PE make money?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Usually PE companies charge a management fee to investors for managing their money.</a:t>
            </a:r>
          </a:p>
          <a:p>
            <a:pPr lvl="1"/>
            <a:r>
              <a:rPr lang="en-US" dirty="0" smtClean="0"/>
              <a:t>This is usually 2% per annum</a:t>
            </a:r>
          </a:p>
          <a:p>
            <a:pPr lvl="1"/>
            <a:r>
              <a:rPr lang="en-US" dirty="0" smtClean="0"/>
              <a:t>On the total assets under management </a:t>
            </a:r>
          </a:p>
          <a:p>
            <a:pPr lvl="1"/>
            <a:endParaRPr lang="en-US" dirty="0" smtClean="0"/>
          </a:p>
          <a:p>
            <a:r>
              <a:rPr lang="en-US" dirty="0" smtClean="0"/>
              <a:t>They also make money on returns generated by investing this capital.</a:t>
            </a:r>
          </a:p>
          <a:p>
            <a:pPr lvl="1"/>
            <a:r>
              <a:rPr lang="en-US" dirty="0" smtClean="0"/>
              <a:t>This is usually 20% of gross profits above the </a:t>
            </a:r>
            <a:r>
              <a:rPr lang="en-US" b="1" u="sng" dirty="0" smtClean="0"/>
              <a:t>hurdle</a:t>
            </a:r>
            <a:r>
              <a:rPr lang="en-US" dirty="0" smtClean="0"/>
              <a:t> rate</a:t>
            </a:r>
          </a:p>
          <a:p>
            <a:pPr lvl="1"/>
            <a:r>
              <a:rPr lang="en-US" dirty="0" smtClean="0"/>
              <a:t>This is called ‘Carried Interest’</a:t>
            </a:r>
          </a:p>
          <a:p>
            <a:pPr lvl="1" algn="ctr">
              <a:buNone/>
            </a:pPr>
            <a:endParaRPr lang="en-US" dirty="0" smtClean="0"/>
          </a:p>
          <a:p>
            <a:pPr lvl="1" algn="ctr">
              <a:buNone/>
            </a:pPr>
            <a:r>
              <a:rPr lang="en-US" dirty="0" smtClean="0"/>
              <a:t>This is called the 2 – 20 rule!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t>What is a HURDLE rate?</a:t>
            </a:r>
            <a:endParaRPr lang="en-US" dirty="0"/>
          </a:p>
        </p:txBody>
      </p:sp>
      <p:sp>
        <p:nvSpPr>
          <p:cNvPr id="3" name="Content Placeholder 2"/>
          <p:cNvSpPr>
            <a:spLocks noGrp="1"/>
          </p:cNvSpPr>
          <p:nvPr>
            <p:ph idx="1"/>
          </p:nvPr>
        </p:nvSpPr>
        <p:spPr>
          <a:xfrm>
            <a:off x="457200" y="1219200"/>
            <a:ext cx="5181600" cy="4906963"/>
          </a:xfrm>
        </p:spPr>
        <p:txBody>
          <a:bodyPr>
            <a:normAutofit fontScale="92500"/>
          </a:bodyPr>
          <a:lstStyle/>
          <a:p>
            <a:r>
              <a:rPr lang="en-US" sz="2400" dirty="0" smtClean="0"/>
              <a:t>Investors expect a minimum return when they invest in a private equity firm</a:t>
            </a:r>
          </a:p>
          <a:p>
            <a:endParaRPr lang="en-US" sz="2400" dirty="0" smtClean="0"/>
          </a:p>
          <a:p>
            <a:r>
              <a:rPr lang="en-US" sz="2400" dirty="0" smtClean="0"/>
              <a:t>This minimum expected rate of return has to be slightly above the bank rate because the bank interest is practically free of risk but there is an element of risk whilst investing in a PE firm.</a:t>
            </a:r>
          </a:p>
          <a:p>
            <a:endParaRPr lang="en-US" sz="2400" dirty="0" smtClean="0"/>
          </a:p>
          <a:p>
            <a:r>
              <a:rPr lang="en-US" sz="2400" dirty="0" smtClean="0"/>
              <a:t>Lets assume the bank rate is 8 %</a:t>
            </a:r>
          </a:p>
          <a:p>
            <a:pPr lvl="1"/>
            <a:r>
              <a:rPr lang="en-US" sz="2000" dirty="0" smtClean="0"/>
              <a:t>In this case the hurdle rate would be around 12 to 14 %.</a:t>
            </a:r>
          </a:p>
        </p:txBody>
      </p:sp>
      <p:pic>
        <p:nvPicPr>
          <p:cNvPr id="1026" name="Picture 2" descr="Related image"/>
          <p:cNvPicPr>
            <a:picLocks noChangeAspect="1" noChangeArrowheads="1"/>
          </p:cNvPicPr>
          <p:nvPr/>
        </p:nvPicPr>
        <p:blipFill>
          <a:blip r:embed="rId2" cstate="print">
            <a:duotone>
              <a:prstClr val="black"/>
              <a:schemeClr val="accent3">
                <a:tint val="45000"/>
                <a:satMod val="400000"/>
              </a:schemeClr>
            </a:duotone>
          </a:blip>
          <a:srcRect b="13953"/>
          <a:stretch>
            <a:fillRect/>
          </a:stretch>
        </p:blipFill>
        <p:spPr bwMode="auto">
          <a:xfrm>
            <a:off x="5791200" y="304800"/>
            <a:ext cx="3276600" cy="2819400"/>
          </a:xfrm>
          <a:prstGeom prst="wedgeEllipseCallou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on Carried Interest</a:t>
            </a:r>
            <a:endParaRPr lang="en-US" dirty="0"/>
          </a:p>
        </p:txBody>
      </p:sp>
      <p:sp>
        <p:nvSpPr>
          <p:cNvPr id="3" name="Content Placeholder 2"/>
          <p:cNvSpPr>
            <a:spLocks noGrp="1"/>
          </p:cNvSpPr>
          <p:nvPr>
            <p:ph idx="1"/>
          </p:nvPr>
        </p:nvSpPr>
        <p:spPr/>
        <p:txBody>
          <a:bodyPr>
            <a:normAutofit/>
          </a:bodyPr>
          <a:lstStyle/>
          <a:p>
            <a:r>
              <a:rPr lang="en-US" dirty="0" smtClean="0"/>
              <a:t>Carried interest refers to the private equity firm’s share of the capital gains generated by a fund, which are created by earning profits on portfolio investments. </a:t>
            </a:r>
          </a:p>
          <a:p>
            <a:endParaRPr lang="en-US" dirty="0" smtClean="0"/>
          </a:p>
          <a:p>
            <a:r>
              <a:rPr lang="en-US" dirty="0" smtClean="0"/>
              <a:t>Firms typically realize returns on their investments by selling the company or taking it public, but another option is a dividend recapitalization.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does a PE make money? (2)</a:t>
            </a:r>
            <a:endParaRPr lang="en-US" dirty="0"/>
          </a:p>
        </p:txBody>
      </p:sp>
      <p:sp>
        <p:nvSpPr>
          <p:cNvPr id="3" name="Content Placeholder 2"/>
          <p:cNvSpPr>
            <a:spLocks noGrp="1"/>
          </p:cNvSpPr>
          <p:nvPr>
            <p:ph idx="1"/>
          </p:nvPr>
        </p:nvSpPr>
        <p:spPr/>
        <p:txBody>
          <a:bodyPr>
            <a:normAutofit/>
          </a:bodyPr>
          <a:lstStyle/>
          <a:p>
            <a:r>
              <a:rPr lang="en-US" dirty="0" smtClean="0"/>
              <a:t>Management Fee</a:t>
            </a:r>
          </a:p>
          <a:p>
            <a:r>
              <a:rPr lang="en-US" dirty="0" smtClean="0"/>
              <a:t>If the AUM of a fund is 100 </a:t>
            </a:r>
            <a:r>
              <a:rPr lang="en-US" dirty="0" err="1" smtClean="0"/>
              <a:t>crores</a:t>
            </a:r>
            <a:r>
              <a:rPr lang="en-US" dirty="0" smtClean="0"/>
              <a:t>.</a:t>
            </a:r>
          </a:p>
          <a:p>
            <a:pPr lvl="1"/>
            <a:r>
              <a:rPr lang="en-US" dirty="0" smtClean="0"/>
              <a:t>And the management fee is 2%</a:t>
            </a:r>
          </a:p>
          <a:p>
            <a:pPr lvl="1"/>
            <a:r>
              <a:rPr lang="en-US" dirty="0" smtClean="0"/>
              <a:t>The Annual management fee would be Rs. 2 </a:t>
            </a:r>
            <a:r>
              <a:rPr lang="en-US" dirty="0" err="1" smtClean="0"/>
              <a:t>crores</a:t>
            </a:r>
            <a:r>
              <a:rPr lang="en-US" dirty="0" smtClean="0"/>
              <a:t>.</a:t>
            </a:r>
          </a:p>
          <a:p>
            <a:pPr lvl="1"/>
            <a:r>
              <a:rPr lang="en-US" dirty="0" smtClean="0"/>
              <a:t>This would be used for salaries, rent, travel, office expenses etc.</a:t>
            </a:r>
          </a:p>
          <a:p>
            <a:endParaRPr lang="en-US" dirty="0"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of Carried Interest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Is a percent of profit earned</a:t>
            </a:r>
          </a:p>
          <a:p>
            <a:r>
              <a:rPr lang="en-US" dirty="0" smtClean="0"/>
              <a:t>Above the hurdle rate of return</a:t>
            </a:r>
          </a:p>
          <a:p>
            <a:r>
              <a:rPr lang="en-US" dirty="0" smtClean="0"/>
              <a:t>Profit is calculated as a whole and not on a deal to deal basis.</a:t>
            </a:r>
          </a:p>
          <a:p>
            <a:endParaRPr lang="en-US" dirty="0" smtClean="0"/>
          </a:p>
          <a:p>
            <a:r>
              <a:rPr lang="en-US" dirty="0" smtClean="0"/>
              <a:t>Example: (very simple example )</a:t>
            </a:r>
          </a:p>
          <a:p>
            <a:pPr lvl="1"/>
            <a:r>
              <a:rPr lang="en-US" dirty="0" smtClean="0"/>
              <a:t>AUM 10 Million USD</a:t>
            </a:r>
          </a:p>
          <a:p>
            <a:pPr lvl="1"/>
            <a:r>
              <a:rPr lang="en-US" dirty="0" smtClean="0"/>
              <a:t>Company bought for 10 million USD</a:t>
            </a:r>
          </a:p>
          <a:p>
            <a:pPr lvl="1"/>
            <a:r>
              <a:rPr lang="en-US" dirty="0" smtClean="0"/>
              <a:t>Sold for 15 Million USD</a:t>
            </a:r>
          </a:p>
          <a:p>
            <a:pPr lvl="1"/>
            <a:r>
              <a:rPr lang="en-US" dirty="0" smtClean="0"/>
              <a:t>Profit is 5 Million USD</a:t>
            </a:r>
          </a:p>
          <a:p>
            <a:pPr lvl="1"/>
            <a:r>
              <a:rPr lang="en-US" dirty="0" smtClean="0"/>
              <a:t>Hurdle rate is 10%</a:t>
            </a:r>
          </a:p>
          <a:p>
            <a:pPr lvl="1"/>
            <a:r>
              <a:rPr lang="en-US" dirty="0" smtClean="0"/>
              <a:t>Profit after hurdle rate is 4 Million USD</a:t>
            </a:r>
          </a:p>
          <a:p>
            <a:pPr lvl="1"/>
            <a:r>
              <a:rPr lang="en-US" dirty="0" smtClean="0"/>
              <a:t>Carried interest is 20%</a:t>
            </a:r>
          </a:p>
          <a:p>
            <a:pPr lvl="1"/>
            <a:r>
              <a:rPr lang="en-US" dirty="0" smtClean="0"/>
              <a:t>Hence fund managers will earn 800, 000 USD (20% of $ 4M) as carried Interest.</a:t>
            </a:r>
          </a:p>
          <a:p>
            <a:pPr lvl="1"/>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Calculating Net Profits and Carry Distribution</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dirty="0" smtClean="0"/>
              <a:t>Private equity firms may have their own formula for distributing carry across the firm’s managing partners, senior managers, and staff. </a:t>
            </a:r>
          </a:p>
          <a:p>
            <a:pPr algn="just"/>
            <a:r>
              <a:rPr lang="en-US" dirty="0" smtClean="0"/>
              <a:t>Carry distribution may depend on title, experience, expertise and contribution to fund performance.</a:t>
            </a:r>
          </a:p>
          <a:p>
            <a:pPr algn="just"/>
            <a:r>
              <a:rPr lang="en-US" dirty="0" smtClean="0"/>
              <a:t>There are many differences in how Limited Partners and fund managers calculate net profits and carry.</a:t>
            </a:r>
          </a:p>
          <a:p>
            <a:pPr lvl="1" algn="just"/>
            <a:r>
              <a:rPr lang="en-US" dirty="0" smtClean="0"/>
              <a:t>Usual Rule: Net profit is calculated by adding all investments gains and income items, and subtracting every expense, including management fees paid to the General Partner. Carry is then a percentage of this net profit.</a:t>
            </a:r>
          </a:p>
          <a:p>
            <a:pPr lvl="1" algn="just"/>
            <a:r>
              <a:rPr lang="en-US" dirty="0" smtClean="0"/>
              <a:t>Pro-General Partner Rule: In this, net profit is calculated by adding only investment gains and subtracting only losses on portfolio investments. Fund expenses, such as management fees, are excluded from the profit calculation.</a:t>
            </a:r>
          </a:p>
          <a:p>
            <a:pPr lvl="1" algn="just"/>
            <a:endParaRPr lang="en-US" dirty="0" smtClean="0"/>
          </a:p>
          <a:p>
            <a:pPr algn="just"/>
            <a:r>
              <a:rPr lang="en-US" dirty="0" smtClean="0"/>
              <a:t>With the pro-General Partner Rule, items of realized gain and loss upon only the sale of portfolio securities are allocated 80% to all Partners (proportional to their respective capital commitments) and 20% to the General Partner. </a:t>
            </a:r>
          </a:p>
          <a:p>
            <a:pPr algn="just"/>
            <a:r>
              <a:rPr lang="en-US" dirty="0" smtClean="0"/>
              <a:t>All other items of income, gain, loss and expense (including management fees) are allocated 100% to all partners in proportion to their respective capital commitments.</a:t>
            </a:r>
          </a:p>
          <a:p>
            <a:pPr algn="just"/>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410200"/>
            <a:ext cx="8229600" cy="1143000"/>
          </a:xfrm>
        </p:spPr>
        <p:txBody>
          <a:bodyPr>
            <a:normAutofit/>
          </a:bodyPr>
          <a:lstStyle/>
          <a:p>
            <a:r>
              <a:rPr lang="en-US" b="1" dirty="0" smtClean="0"/>
              <a:t>Carry Distribution</a:t>
            </a:r>
            <a:endParaRPr lang="en-US" dirty="0"/>
          </a:p>
        </p:txBody>
      </p:sp>
      <p:sp>
        <p:nvSpPr>
          <p:cNvPr id="3" name="Content Placeholder 2"/>
          <p:cNvSpPr>
            <a:spLocks noGrp="1"/>
          </p:cNvSpPr>
          <p:nvPr>
            <p:ph idx="1"/>
          </p:nvPr>
        </p:nvSpPr>
        <p:spPr>
          <a:xfrm>
            <a:off x="457200" y="1143000"/>
            <a:ext cx="8229600" cy="4648200"/>
          </a:xfrm>
        </p:spPr>
        <p:txBody>
          <a:bodyPr>
            <a:normAutofit fontScale="70000" lnSpcReduction="20000"/>
          </a:bodyPr>
          <a:lstStyle/>
          <a:p>
            <a:pPr algn="just"/>
            <a:r>
              <a:rPr lang="en-US" dirty="0" smtClean="0"/>
              <a:t>Pro-Limited Partner: First, all partners get back their contributed capital and hurdle, then 80% of the profits get distributed to all Partners proportional to their capital commitments, 20% gets distributed to the General Partner.</a:t>
            </a:r>
          </a:p>
          <a:p>
            <a:pPr algn="just"/>
            <a:endParaRPr lang="en-US" dirty="0" smtClean="0"/>
          </a:p>
          <a:p>
            <a:pPr algn="just"/>
            <a:r>
              <a:rPr lang="en-US" dirty="0" smtClean="0"/>
              <a:t>Pro-General Partner: First, 80% of the profit gets distributed to all partners in proportion to their contributed capital. Next, 20% of the profit goes to the General Partner until all profits have been distributed. Thereafter, partners are paid back their capital proportional to their respective commitments.</a:t>
            </a:r>
          </a:p>
          <a:p>
            <a:pPr algn="just"/>
            <a:endParaRPr lang="en-US" dirty="0" smtClean="0"/>
          </a:p>
          <a:p>
            <a:pPr algn="just"/>
            <a:r>
              <a:rPr lang="en-US" dirty="0" smtClean="0"/>
              <a:t>Middle of the Road: First, distribute 100% of the cost basis of the investment to all partners proportional to their capital commitments. Next, distribute profits (80% to all partners, 20% to the General Partner).</a:t>
            </a:r>
          </a:p>
          <a:p>
            <a:pPr algn="just"/>
            <a:endParaRPr lang="en-US" dirty="0" smtClean="0"/>
          </a:p>
          <a:p>
            <a:pPr algn="just"/>
            <a:r>
              <a:rPr lang="en-US" u="sng" dirty="0" smtClean="0"/>
              <a:t>In general, only a Pro-Limited Partner approach prevents over-distribution to the General Partner, should investment losses follow investment gains. On the flip side, such an approach may cause the General Partner to manipulate distributions</a:t>
            </a:r>
            <a:r>
              <a:rPr lang="en-US" dirty="0" smtClean="0"/>
              <a:t>.</a:t>
            </a:r>
          </a:p>
          <a:p>
            <a:pPr algn="just"/>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History </a:t>
            </a:r>
            <a:endParaRPr lang="en-US" dirty="0"/>
          </a:p>
        </p:txBody>
      </p:sp>
      <p:sp>
        <p:nvSpPr>
          <p:cNvPr id="5" name="Text Placeholder 4"/>
          <p:cNvSpPr>
            <a:spLocks noGrp="1"/>
          </p:cNvSpPr>
          <p:nvPr>
            <p:ph type="body" idx="1"/>
          </p:nvPr>
        </p:nvSpPr>
        <p:spPr/>
        <p:txBody>
          <a:bodyPr/>
          <a:lstStyle/>
          <a:p>
            <a:r>
              <a:rPr lang="en-US" dirty="0" smtClean="0"/>
              <a:t>PE VC Business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Brief History of PE</a:t>
            </a:r>
            <a:endParaRPr lang="en-US" dirty="0"/>
          </a:p>
        </p:txBody>
      </p:sp>
      <p:sp>
        <p:nvSpPr>
          <p:cNvPr id="3" name="Content Placeholder 2"/>
          <p:cNvSpPr>
            <a:spLocks noGrp="1"/>
          </p:cNvSpPr>
          <p:nvPr>
            <p:ph idx="1"/>
          </p:nvPr>
        </p:nvSpPr>
        <p:spPr/>
        <p:txBody>
          <a:bodyPr>
            <a:normAutofit/>
          </a:bodyPr>
          <a:lstStyle/>
          <a:p>
            <a:pPr algn="just"/>
            <a:r>
              <a:rPr lang="en-US" dirty="0" smtClean="0"/>
              <a:t>High Net-worth Investors have been investing in companies throughout the industrial age.</a:t>
            </a:r>
          </a:p>
          <a:p>
            <a:pPr algn="just"/>
            <a:r>
              <a:rPr lang="en-US" dirty="0" smtClean="0"/>
              <a:t>However, private equity as we understand it can be traced to Mr. , J. Pierpont Morgan's investment of USD 480 Million, for the acquisition of Carnegie Steel Company in 1901.</a:t>
            </a:r>
          </a:p>
          <a:p>
            <a:pPr lvl="2" algn="just"/>
            <a:endParaRPr lang="en-US" dirty="0" smtClean="0"/>
          </a:p>
          <a:p>
            <a:pPr algn="just"/>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438912"/>
          </a:xfrm>
        </p:spPr>
        <p:txBody>
          <a:bodyPr>
            <a:normAutofit fontScale="90000"/>
          </a:bodyPr>
          <a:lstStyle/>
          <a:p>
            <a:r>
              <a:rPr lang="en-US" dirty="0" smtClean="0"/>
              <a:t>His-Story</a:t>
            </a:r>
            <a:endParaRPr lang="en-US" dirty="0"/>
          </a:p>
        </p:txBody>
      </p:sp>
      <p:sp>
        <p:nvSpPr>
          <p:cNvPr id="3" name="Content Placeholder 2"/>
          <p:cNvSpPr>
            <a:spLocks noGrp="1"/>
          </p:cNvSpPr>
          <p:nvPr>
            <p:ph idx="1"/>
          </p:nvPr>
        </p:nvSpPr>
        <p:spPr>
          <a:xfrm>
            <a:off x="457200" y="1143000"/>
            <a:ext cx="8229600" cy="4983163"/>
          </a:xfrm>
        </p:spPr>
        <p:txBody>
          <a:bodyPr>
            <a:normAutofit fontScale="85000" lnSpcReduction="20000"/>
          </a:bodyPr>
          <a:lstStyle/>
          <a:p>
            <a:r>
              <a:rPr lang="en-US" dirty="0" smtClean="0"/>
              <a:t>One needs to have a look the at the following companies and deals when studying private equity. These deals have created what we today understand as PE business.</a:t>
            </a:r>
          </a:p>
          <a:p>
            <a:pPr lvl="1"/>
            <a:r>
              <a:rPr lang="en-US" dirty="0" smtClean="0"/>
              <a:t> American Research and Development Corporation. (ARDC)</a:t>
            </a:r>
          </a:p>
          <a:p>
            <a:pPr lvl="2"/>
            <a:r>
              <a:rPr lang="en-US" dirty="0" smtClean="0"/>
              <a:t>ARDC was founded by Georges </a:t>
            </a:r>
            <a:r>
              <a:rPr lang="en-US" dirty="0" err="1" smtClean="0"/>
              <a:t>Doriot</a:t>
            </a:r>
            <a:r>
              <a:rPr lang="en-US" dirty="0" smtClean="0"/>
              <a:t>, the father of venture capitalism.</a:t>
            </a:r>
          </a:p>
          <a:p>
            <a:pPr lvl="2"/>
            <a:r>
              <a:rPr lang="en-US" dirty="0" smtClean="0"/>
              <a:t>This was the first institutional private equity form that raised money from sources other than wealthy families.</a:t>
            </a:r>
          </a:p>
          <a:p>
            <a:pPr lvl="2"/>
            <a:r>
              <a:rPr lang="en-US" dirty="0" smtClean="0"/>
              <a:t>ARDC is credited with the first major venture capital success story when its 1957 investment of $70,000 in Digital Equipment Corporation (DEC) would be valued at over $355 million after the company's initial public offering in 1968 (representing a return of over 500 times on its investment and an annualized rate of return of 101%)</a:t>
            </a:r>
          </a:p>
          <a:p>
            <a:pPr lvl="1"/>
            <a:r>
              <a:rPr lang="en-US" dirty="0" smtClean="0"/>
              <a:t>It is commonly noted that the first venture-backed startup was Fairchild Semiconductor (which produced the first commercially practicable integrated circuit), funded in 1959 by what would later become </a:t>
            </a:r>
            <a:r>
              <a:rPr lang="en-US" dirty="0" err="1" smtClean="0"/>
              <a:t>Venrock</a:t>
            </a:r>
            <a:r>
              <a:rPr lang="en-US" dirty="0" smtClean="0"/>
              <a:t> Associates. </a:t>
            </a:r>
          </a:p>
          <a:p>
            <a:pPr lvl="2"/>
            <a:r>
              <a:rPr lang="en-US" dirty="0" err="1" smtClean="0"/>
              <a:t>Venrock</a:t>
            </a:r>
            <a:r>
              <a:rPr lang="en-US" dirty="0" smtClean="0"/>
              <a:t> was founded in 1969 by </a:t>
            </a:r>
            <a:r>
              <a:rPr lang="en-US" dirty="0" err="1" smtClean="0"/>
              <a:t>Laurance</a:t>
            </a:r>
            <a:r>
              <a:rPr lang="en-US" dirty="0" smtClean="0"/>
              <a:t> S. Rockefeller, the fourth of John D. Rockefeller's six children as a way to allow other Rockefeller children to develop exposure to venture capital investments.</a:t>
            </a:r>
          </a:p>
          <a:p>
            <a:pPr lvl="1"/>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a:t>
            </a:r>
            <a:endParaRPr lang="en-US" dirty="0"/>
          </a:p>
        </p:txBody>
      </p:sp>
      <p:sp>
        <p:nvSpPr>
          <p:cNvPr id="3" name="Content Placeholder 2"/>
          <p:cNvSpPr>
            <a:spLocks noGrp="1"/>
          </p:cNvSpPr>
          <p:nvPr>
            <p:ph idx="1"/>
          </p:nvPr>
        </p:nvSpPr>
        <p:spPr/>
        <p:txBody>
          <a:bodyPr>
            <a:normAutofit lnSpcReduction="10000"/>
          </a:bodyPr>
          <a:lstStyle/>
          <a:p>
            <a:r>
              <a:rPr lang="en-US" dirty="0" smtClean="0"/>
              <a:t>What is Private Equity?</a:t>
            </a:r>
          </a:p>
          <a:p>
            <a:pPr lvl="1"/>
            <a:r>
              <a:rPr lang="en-US" dirty="0" smtClean="0"/>
              <a:t>Capital not noted on a public exchange</a:t>
            </a:r>
          </a:p>
          <a:p>
            <a:pPr lvl="1"/>
            <a:r>
              <a:rPr lang="en-US" dirty="0" smtClean="0"/>
              <a:t>Risk capital brought in by funds / Investors </a:t>
            </a:r>
          </a:p>
          <a:p>
            <a:pPr lvl="1"/>
            <a:r>
              <a:rPr lang="en-US" dirty="0" smtClean="0"/>
              <a:t>Investing in equity which may be listed or unlisted</a:t>
            </a:r>
          </a:p>
          <a:p>
            <a:endParaRPr lang="en-US" dirty="0" smtClean="0"/>
          </a:p>
          <a:p>
            <a:r>
              <a:rPr lang="en-US" dirty="0" smtClean="0"/>
              <a:t>Definition </a:t>
            </a:r>
          </a:p>
          <a:p>
            <a:pPr lvl="1"/>
            <a:r>
              <a:rPr lang="en-US" dirty="0" smtClean="0"/>
              <a:t>It is Equity, representing ownership in an entity that is not listed.</a:t>
            </a:r>
          </a:p>
          <a:p>
            <a:pPr lvl="1"/>
            <a:r>
              <a:rPr lang="en-US" dirty="0" smtClean="0"/>
              <a:t>Since private equity is often used to gain significant control over firms, it derives capital from very high networth investors and institutional investors.</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Early history PE - LBO</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Although not strictly private equity, and certainly not labeled so at the time, the first leveraged buyout may have been the purchase by Malcolm McLean's McLean Industries, Inc. of Pan-Atlantic Steamship Company in January 1955 and Waterman Steamship Corporation in May 1955.</a:t>
            </a:r>
          </a:p>
          <a:p>
            <a:endParaRPr lang="en-US" dirty="0" smtClean="0"/>
          </a:p>
          <a:p>
            <a:r>
              <a:rPr lang="en-US" dirty="0" smtClean="0"/>
              <a:t>Under the terms of the transactions, McLean borrowed $42 million and raised an additional $7 million through an issue of preferred stock. When the deal closed, $20 million of Waterman cash and assets were used to retire $20 million of the loan debt. </a:t>
            </a:r>
          </a:p>
          <a:p>
            <a:endParaRPr lang="en-US" dirty="0" smtClean="0"/>
          </a:p>
          <a:p>
            <a:r>
              <a:rPr lang="en-US" dirty="0" smtClean="0"/>
              <a:t>The newly elected board of Waterman then voted to pay an immediate dividend of $25 million to McLean Industries</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LBO</a:t>
            </a: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20000"/>
          </a:bodyPr>
          <a:lstStyle/>
          <a:p>
            <a:pPr algn="just"/>
            <a:r>
              <a:rPr lang="en-US" dirty="0" smtClean="0"/>
              <a:t>A </a:t>
            </a:r>
            <a:r>
              <a:rPr lang="en-US" b="1" dirty="0" smtClean="0"/>
              <a:t>leveraged buyout</a:t>
            </a:r>
            <a:r>
              <a:rPr lang="en-US" dirty="0" smtClean="0"/>
              <a:t> (</a:t>
            </a:r>
            <a:r>
              <a:rPr lang="en-US" b="1" dirty="0" smtClean="0"/>
              <a:t>LBO</a:t>
            </a:r>
            <a:r>
              <a:rPr lang="en-US" dirty="0" smtClean="0"/>
              <a:t>) is the acquisition of another company using a significant amount of borrowed money to meet the cost of acquisition. </a:t>
            </a:r>
          </a:p>
          <a:p>
            <a:pPr lvl="1" algn="just"/>
            <a:r>
              <a:rPr lang="en-US" dirty="0" smtClean="0"/>
              <a:t>The assets of the company being acquired are LEVERAGED and used as collateral for the loans, along with the assets of the acquiring company</a:t>
            </a:r>
          </a:p>
          <a:p>
            <a:pPr lvl="1" algn="just"/>
            <a:r>
              <a:rPr lang="en-US" dirty="0" smtClean="0"/>
              <a:t>Usually such acquisitions are funded with large debts</a:t>
            </a:r>
          </a:p>
          <a:p>
            <a:pPr lvl="1" algn="just"/>
            <a:r>
              <a:rPr lang="en-US" u="sng" dirty="0" smtClean="0"/>
              <a:t>Debt is raised on assets of the acquired company</a:t>
            </a:r>
          </a:p>
          <a:p>
            <a:pPr lvl="1" algn="just"/>
            <a:r>
              <a:rPr lang="en-US" u="sng" dirty="0" smtClean="0"/>
              <a:t>Debt is also raised on projected cash flow of acquired or both companies</a:t>
            </a:r>
          </a:p>
          <a:p>
            <a:pPr lvl="1" algn="just"/>
            <a:r>
              <a:rPr lang="en-US" dirty="0" smtClean="0"/>
              <a:t>This is usually done for undervalued companies or in cases where the company being acquired will provide much greater value to the acquirer</a:t>
            </a:r>
          </a:p>
          <a:p>
            <a:pPr lvl="1" algn="just"/>
            <a:r>
              <a:rPr lang="en-US" dirty="0" smtClean="0"/>
              <a:t>This is particularly used the acquirer is smaller than the company being acquired.</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Large LBO’s</a:t>
            </a:r>
            <a:endParaRPr lang="en-US" dirty="0"/>
          </a:p>
        </p:txBody>
      </p:sp>
      <p:sp>
        <p:nvSpPr>
          <p:cNvPr id="3" name="Content Placeholder 2"/>
          <p:cNvSpPr>
            <a:spLocks noGrp="1"/>
          </p:cNvSpPr>
          <p:nvPr>
            <p:ph idx="1"/>
          </p:nvPr>
        </p:nvSpPr>
        <p:spPr/>
        <p:txBody>
          <a:bodyPr>
            <a:normAutofit/>
          </a:bodyPr>
          <a:lstStyle/>
          <a:p>
            <a:r>
              <a:rPr lang="en-US" dirty="0" smtClean="0"/>
              <a:t>RJR Nabisco ; 1998 ; USD 24 Billion</a:t>
            </a:r>
          </a:p>
          <a:p>
            <a:pPr lvl="1"/>
            <a:r>
              <a:rPr lang="en-US" dirty="0" smtClean="0"/>
              <a:t>Recommended reading Barbarians at the Gate</a:t>
            </a:r>
          </a:p>
          <a:p>
            <a:r>
              <a:rPr lang="en-US" smtClean="0"/>
              <a:t>HCA </a:t>
            </a:r>
            <a:r>
              <a:rPr lang="en-US" dirty="0" smtClean="0"/>
              <a:t>: 2006: USD 21 Billion</a:t>
            </a:r>
          </a:p>
          <a:p>
            <a:r>
              <a:rPr lang="en-US" dirty="0" smtClean="0"/>
              <a:t>BAA : 2006: USD 20 Billion ++</a:t>
            </a:r>
          </a:p>
          <a:p>
            <a:r>
              <a:rPr lang="en-US" dirty="0" smtClean="0"/>
              <a:t>Kinder Morgan : 2007: USD 14 Billion</a:t>
            </a:r>
          </a:p>
          <a:p>
            <a:r>
              <a:rPr lang="en-US" dirty="0" smtClean="0"/>
              <a:t>Univision Communications : 2006: USD 12 Billion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Generally Used Terms </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Partner – Limited Partner </a:t>
            </a:r>
            <a:endParaRPr lang="en-US" dirty="0"/>
          </a:p>
        </p:txBody>
      </p:sp>
      <p:sp>
        <p:nvSpPr>
          <p:cNvPr id="3" name="Content Placeholder 2"/>
          <p:cNvSpPr>
            <a:spLocks noGrp="1"/>
          </p:cNvSpPr>
          <p:nvPr>
            <p:ph idx="1"/>
          </p:nvPr>
        </p:nvSpPr>
        <p:spPr/>
        <p:txBody>
          <a:bodyPr>
            <a:noAutofit/>
          </a:bodyPr>
          <a:lstStyle/>
          <a:p>
            <a:r>
              <a:rPr lang="en-US" sz="1600" dirty="0" smtClean="0"/>
              <a:t>A limited partner is a partner in a partnership whose liability is limited to the extent of the partner's share of ownership</a:t>
            </a:r>
            <a:br>
              <a:rPr lang="en-US" sz="1600" dirty="0" smtClean="0"/>
            </a:br>
            <a:r>
              <a:rPr lang="en-US" sz="1600" dirty="0" smtClean="0"/>
              <a:t/>
            </a:r>
            <a:br>
              <a:rPr lang="en-US" sz="1600" dirty="0" smtClean="0"/>
            </a:br>
            <a:r>
              <a:rPr lang="en-US" sz="1600" dirty="0" smtClean="0"/>
              <a:t>A general partner is an owner of a partnership who has unlimited liability. A general partner is also usually a managing partner and active in the day-to-day operations of the business. Because any partner in a general partnership can act on behalf of the entire business without the knowledge or permission of the other partners, being a general partner offers poor asset protection.</a:t>
            </a:r>
          </a:p>
          <a:p>
            <a:endParaRPr lang="en-US" sz="1600" dirty="0" smtClean="0"/>
          </a:p>
          <a:p>
            <a:r>
              <a:rPr lang="en-US" sz="1600" dirty="0" smtClean="0"/>
              <a:t>If a general partner is ever required to meet the partnership's financial obligations, his or her personal assets may be subject to liquidation. In the case of a limited partnership, only one of the partners will be the general partner and have unlimited liability. The other partners will have limited liability as long as they do not take an active role in managing the business, so their personal assets will not be at risk.</a:t>
            </a:r>
          </a:p>
          <a:p>
            <a:r>
              <a:rPr lang="en-US" sz="1600" dirty="0" smtClean="0"/>
              <a:t>A GP need not invest in the fund. He is still eligible for the carried interest.</a:t>
            </a:r>
          </a:p>
          <a:p>
            <a:endParaRPr lang="en-US" sz="1600" dirty="0" smtClean="0"/>
          </a:p>
          <a:p>
            <a:r>
              <a:rPr lang="en-US" sz="1600" b="1" dirty="0" smtClean="0"/>
              <a:t>Operating </a:t>
            </a:r>
            <a:r>
              <a:rPr lang="en-US" sz="1600" b="1" dirty="0" smtClean="0"/>
              <a:t>partner</a:t>
            </a:r>
            <a:r>
              <a:rPr lang="en-US" sz="1600" dirty="0" smtClean="0"/>
              <a:t> is a term used by venture capital (VC) and </a:t>
            </a:r>
            <a:r>
              <a:rPr lang="en-US" sz="1600" b="1" dirty="0" smtClean="0"/>
              <a:t>private equity</a:t>
            </a:r>
            <a:r>
              <a:rPr lang="en-US" sz="1600" dirty="0" smtClean="0"/>
              <a:t>(PE) firms to describe a role dedicated to working with </a:t>
            </a:r>
            <a:r>
              <a:rPr lang="en-US" sz="1600" b="1" dirty="0" smtClean="0"/>
              <a:t>privately</a:t>
            </a:r>
            <a:r>
              <a:rPr lang="en-US" sz="1600" dirty="0" smtClean="0"/>
              <a:t> held companies to increase value.</a:t>
            </a:r>
            <a:br>
              <a:rPr lang="en-US" sz="1600" dirty="0" smtClean="0"/>
            </a:br>
            <a:endParaRPr lang="en-US" sz="16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What is Waterfall ?</a:t>
            </a:r>
            <a:endParaRPr lang="en-US" dirty="0"/>
          </a:p>
        </p:txBody>
      </p:sp>
      <p:sp>
        <p:nvSpPr>
          <p:cNvPr id="3" name="Content Placeholder 2"/>
          <p:cNvSpPr>
            <a:spLocks noGrp="1"/>
          </p:cNvSpPr>
          <p:nvPr>
            <p:ph idx="1"/>
          </p:nvPr>
        </p:nvSpPr>
        <p:spPr>
          <a:xfrm>
            <a:off x="457200" y="1219200"/>
            <a:ext cx="8229600" cy="4906963"/>
          </a:xfrm>
        </p:spPr>
        <p:txBody>
          <a:bodyPr>
            <a:normAutofit fontScale="70000" lnSpcReduction="20000"/>
          </a:bodyPr>
          <a:lstStyle/>
          <a:p>
            <a:r>
              <a:rPr lang="en-US" dirty="0" smtClean="0"/>
              <a:t>In a private equity fund, the general partner manages the committed capital of the limited partners. The GP usually commits some amount to the fund, usually 1 to 2% of the commitment. When distributing the capital back to the investor, hopefully with an added value, the general partner will allocate this amount based on a waterfall structure previously agreed in the Limited Partnership Agreement.</a:t>
            </a:r>
          </a:p>
          <a:p>
            <a:endParaRPr lang="en-US" dirty="0" smtClean="0"/>
          </a:p>
          <a:p>
            <a:r>
              <a:rPr lang="en-US" dirty="0" smtClean="0"/>
              <a:t>A waterfall structure can be pictured as a set of buckets or phases. Each bucket contains its own allocation method. When the bucket is full, the capital flows into the next bucket. The first buckets are usually entirely allocated to the LPs, while buckets further away from the source are more advantageous to the GP. This structure is designed to encourage the general partner to maximize the return of the fund.</a:t>
            </a:r>
          </a:p>
          <a:p>
            <a:endParaRPr lang="en-US" dirty="0" smtClean="0"/>
          </a:p>
          <a:p>
            <a:r>
              <a:rPr lang="en-US" dirty="0" smtClean="0"/>
              <a:t>Typical distribution waterfalls</a:t>
            </a:r>
          </a:p>
          <a:p>
            <a:pPr lvl="1"/>
            <a:r>
              <a:rPr lang="en-US" dirty="0" smtClean="0"/>
              <a:t>Waterfalls usually consists of the following phases:</a:t>
            </a:r>
          </a:p>
          <a:p>
            <a:pPr lvl="1"/>
            <a:r>
              <a:rPr lang="en-US" dirty="0" smtClean="0"/>
              <a:t>Return of Capital</a:t>
            </a:r>
          </a:p>
          <a:p>
            <a:pPr lvl="1"/>
            <a:r>
              <a:rPr lang="en-US" dirty="0" smtClean="0"/>
              <a:t>Preferred Return</a:t>
            </a:r>
          </a:p>
          <a:p>
            <a:pPr lvl="1"/>
            <a:r>
              <a:rPr lang="en-US" dirty="0" err="1" smtClean="0"/>
              <a:t>Catchup</a:t>
            </a:r>
            <a:endParaRPr lang="en-US" dirty="0" smtClean="0"/>
          </a:p>
          <a:p>
            <a:pPr lvl="1"/>
            <a:r>
              <a:rPr lang="en-US" dirty="0" smtClean="0"/>
              <a:t>Carried</a:t>
            </a:r>
          </a:p>
          <a:p>
            <a:pPr lvl="1"/>
            <a:endParaRPr lang="en-US" dirty="0" smtClean="0"/>
          </a:p>
          <a:p>
            <a:endParaRPr 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Waterfall (continued)</a:t>
            </a:r>
            <a:endParaRPr lang="en-US" dirty="0"/>
          </a:p>
        </p:txBody>
      </p:sp>
      <p:sp>
        <p:nvSpPr>
          <p:cNvPr id="3" name="Content Placeholder 2"/>
          <p:cNvSpPr>
            <a:spLocks noGrp="1"/>
          </p:cNvSpPr>
          <p:nvPr>
            <p:ph idx="1"/>
          </p:nvPr>
        </p:nvSpPr>
        <p:spPr/>
        <p:txBody>
          <a:bodyPr>
            <a:normAutofit fontScale="70000" lnSpcReduction="20000"/>
          </a:bodyPr>
          <a:lstStyle/>
          <a:p>
            <a:r>
              <a:rPr lang="en-US" b="1" dirty="0" smtClean="0"/>
              <a:t>Allocation</a:t>
            </a:r>
          </a:p>
          <a:p>
            <a:r>
              <a:rPr lang="en-US" dirty="0" smtClean="0"/>
              <a:t>Before the waterfall, the distributed amount is allocated across the partners of the funds. The partners include both GP and LP. The amount distributed to the GP is kept by the GP, while the amount distributed to each LP will then go through the waterfall and be redistributed between the GP and the LP.</a:t>
            </a:r>
          </a:p>
          <a:p>
            <a:endParaRPr lang="en-US" dirty="0" smtClean="0"/>
          </a:p>
          <a:p>
            <a:r>
              <a:rPr lang="en-US" b="1" dirty="0" smtClean="0"/>
              <a:t>Various Allocations</a:t>
            </a:r>
          </a:p>
          <a:p>
            <a:pPr lvl="1"/>
            <a:r>
              <a:rPr lang="en-US" b="1" dirty="0" smtClean="0"/>
              <a:t>Global per Commitment:</a:t>
            </a:r>
            <a:r>
              <a:rPr lang="en-US" dirty="0" smtClean="0"/>
              <a:t> Allocated in proportion to each Partner's commitment to the fund</a:t>
            </a:r>
          </a:p>
          <a:p>
            <a:pPr lvl="1"/>
            <a:r>
              <a:rPr lang="en-US" b="1" dirty="0" smtClean="0"/>
              <a:t>Global per Capital Called:</a:t>
            </a:r>
            <a:r>
              <a:rPr lang="en-US" dirty="0" smtClean="0"/>
              <a:t> Allocated in proportion to each Partner's cumulative called amount</a:t>
            </a:r>
          </a:p>
          <a:p>
            <a:pPr lvl="1"/>
            <a:r>
              <a:rPr lang="en-US" b="1" dirty="0" smtClean="0"/>
              <a:t>Global per Commitment, with a GP exception:</a:t>
            </a:r>
            <a:r>
              <a:rPr lang="en-US" dirty="0" smtClean="0"/>
              <a:t> The rule could be: 2% to the GP, and the remainder reallocated per commitment between the LPs</a:t>
            </a:r>
          </a:p>
          <a:p>
            <a:pPr lvl="1"/>
            <a:r>
              <a:rPr lang="en-US" b="1" dirty="0" smtClean="0"/>
              <a:t>Deal by Deal per Capital Called:</a:t>
            </a:r>
            <a:r>
              <a:rPr lang="en-US" dirty="0" smtClean="0"/>
              <a:t> In proportion of the amount called for this specific investment</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European </a:t>
            </a:r>
            <a:r>
              <a:rPr lang="en-US" dirty="0" err="1" smtClean="0"/>
              <a:t>vs</a:t>
            </a:r>
            <a:r>
              <a:rPr lang="en-US" dirty="0" smtClean="0"/>
              <a:t> American waterfall</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European waterfall, or global waterfall, means that the hurdle threshold is calculated at fund level.</a:t>
            </a:r>
            <a:endParaRPr lang="en-US" baseline="30000" dirty="0" smtClean="0"/>
          </a:p>
          <a:p>
            <a:r>
              <a:rPr lang="en-US" dirty="0" smtClean="0"/>
              <a:t>The American waterfall, or deal-by-deal waterfall, calculates the hurdle thresholds for each deal. The American waterfall is more favorable to the GP than the European waterfall:</a:t>
            </a:r>
          </a:p>
          <a:p>
            <a:endParaRPr lang="en-US" dirty="0" smtClean="0"/>
          </a:p>
          <a:p>
            <a:r>
              <a:rPr lang="en-US" dirty="0" smtClean="0"/>
              <a:t>The deal-by-deal waterfall distributes carried interest faster. With a European waterfall, the first distributed amounts are used to return the capital called by other deals. In the deal-by-deal waterfall, the first deal may return some carried interest if the deal IRR is above one of the hurdle rate.</a:t>
            </a:r>
          </a:p>
          <a:p>
            <a:endParaRPr lang="en-US" dirty="0" smtClean="0"/>
          </a:p>
          <a:p>
            <a:r>
              <a:rPr lang="en-US" dirty="0" smtClean="0"/>
              <a:t>If the GP buys into a low-performing company, the bad performance will need to be compensated by very positive deals before the GP may reach the hurdles. In the deal-by-deal waterfall, the bad performances of a single company do not leak over the performances of the other companies.</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PE VC – Generally Used Terms </a:t>
            </a:r>
            <a:endParaRPr lang="en-US" dirty="0"/>
          </a:p>
        </p:txBody>
      </p:sp>
      <p:sp>
        <p:nvSpPr>
          <p:cNvPr id="3" name="Content Placeholder 2"/>
          <p:cNvSpPr>
            <a:spLocks noGrp="1"/>
          </p:cNvSpPr>
          <p:nvPr>
            <p:ph idx="1"/>
          </p:nvPr>
        </p:nvSpPr>
        <p:spPr>
          <a:xfrm>
            <a:off x="457200" y="1524000"/>
            <a:ext cx="8229600" cy="4800600"/>
          </a:xfrm>
        </p:spPr>
        <p:txBody>
          <a:bodyPr>
            <a:noAutofit/>
          </a:bodyPr>
          <a:lstStyle/>
          <a:p>
            <a:r>
              <a:rPr lang="en-US" sz="1400" b="1" dirty="0" smtClean="0"/>
              <a:t>Accelerator: </a:t>
            </a:r>
            <a:r>
              <a:rPr lang="en-US" sz="1400" dirty="0" smtClean="0"/>
              <a:t/>
            </a:r>
            <a:br>
              <a:rPr lang="en-US" sz="1400" dirty="0" smtClean="0"/>
            </a:br>
            <a:r>
              <a:rPr lang="en-US" sz="1400" dirty="0" smtClean="0"/>
              <a:t>A program startups can apply to that provides funds and mentorship to help companies grow, usually in exchange for equity. Most accelerators focus on helping early-stage companies.</a:t>
            </a:r>
          </a:p>
          <a:p>
            <a:r>
              <a:rPr lang="en-US" sz="1400" b="1" dirty="0" smtClean="0"/>
              <a:t>Add-on/Bolt-on: </a:t>
            </a:r>
            <a:r>
              <a:rPr lang="en-US" sz="1400" dirty="0" smtClean="0"/>
              <a:t/>
            </a:r>
            <a:br>
              <a:rPr lang="en-US" sz="1400" dirty="0" smtClean="0"/>
            </a:br>
            <a:r>
              <a:rPr lang="en-US" sz="1400" dirty="0" smtClean="0"/>
              <a:t>When a private equity firm acquires a company to add onto an existing portfolio company. In add-on deals, the existing portfolio company is called the platform and the private equity firm is called the sponsor. Bolt-on is used more often in Europe.</a:t>
            </a:r>
          </a:p>
          <a:p>
            <a:r>
              <a:rPr lang="en-US" sz="1400" b="1" dirty="0" smtClean="0"/>
              <a:t>Alternative investment: </a:t>
            </a:r>
            <a:r>
              <a:rPr lang="en-US" sz="1400" dirty="0" smtClean="0"/>
              <a:t/>
            </a:r>
            <a:br>
              <a:rPr lang="en-US" sz="1400" dirty="0" smtClean="0"/>
            </a:br>
            <a:r>
              <a:rPr lang="en-US" sz="1400" dirty="0" smtClean="0"/>
              <a:t>An asset that is not a conventional investment type (stocks, bonds, cash). Alternative investments include venture capital, private equity, hedge funds and real estate.</a:t>
            </a:r>
            <a:r>
              <a:rPr lang="en-US" sz="1400" b="1" dirty="0" smtClean="0"/>
              <a:t> </a:t>
            </a:r>
          </a:p>
          <a:p>
            <a:r>
              <a:rPr lang="en-US" sz="1400" b="1" dirty="0" smtClean="0"/>
              <a:t>Angel: </a:t>
            </a:r>
            <a:r>
              <a:rPr lang="en-US" sz="1400" dirty="0" smtClean="0"/>
              <a:t/>
            </a:r>
            <a:br>
              <a:rPr lang="en-US" sz="1400" dirty="0" smtClean="0"/>
            </a:br>
            <a:r>
              <a:rPr lang="en-US" sz="1400" dirty="0" smtClean="0"/>
              <a:t>A firm or a high-net-worth individual who makes direct investments into early-stage companies.</a:t>
            </a:r>
          </a:p>
          <a:p>
            <a:r>
              <a:rPr lang="en-US" sz="1400" b="1" dirty="0" smtClean="0"/>
              <a:t>Asset allocation: </a:t>
            </a:r>
            <a:r>
              <a:rPr lang="en-US" sz="1400" dirty="0" smtClean="0"/>
              <a:t/>
            </a:r>
            <a:br>
              <a:rPr lang="en-US" sz="1400" dirty="0" smtClean="0"/>
            </a:br>
            <a:r>
              <a:rPr lang="en-US" sz="1400" dirty="0" smtClean="0"/>
              <a:t>The mix of investments in a portfolio. To balance risk and reward, asset allocation is determined by investment goals, risk tolerance and time.</a:t>
            </a:r>
            <a:r>
              <a:rPr lang="en-US" sz="1400" b="1" dirty="0" smtClean="0"/>
              <a:t> </a:t>
            </a:r>
          </a:p>
          <a:p>
            <a:r>
              <a:rPr lang="en-US" sz="1400" b="1" dirty="0" smtClean="0"/>
              <a:t>Asset-based lending:</a:t>
            </a:r>
            <a:r>
              <a:rPr lang="en-US" sz="1400" dirty="0" smtClean="0"/>
              <a:t/>
            </a:r>
            <a:br>
              <a:rPr lang="en-US" sz="1400" dirty="0" smtClean="0"/>
            </a:br>
            <a:r>
              <a:rPr lang="en-US" sz="1400" dirty="0" smtClean="0"/>
              <a:t>Any form of lending to a business that is collateralized or secured by a balance sheet asset. Pledged assets may include inventory, equipment or accounts receivable that will be redeemed in the event of default by the debtor.</a:t>
            </a:r>
          </a:p>
          <a:p>
            <a:r>
              <a:rPr lang="en-US" sz="1400" b="1" dirty="0" smtClean="0"/>
              <a:t>Asset deal: </a:t>
            </a:r>
            <a:r>
              <a:rPr lang="en-US" sz="1400" dirty="0" smtClean="0"/>
              <a:t/>
            </a:r>
            <a:br>
              <a:rPr lang="en-US" sz="1400" dirty="0" smtClean="0"/>
            </a:br>
            <a:r>
              <a:rPr lang="en-US" sz="1400" dirty="0" smtClean="0"/>
              <a:t>When the assets of a company are acquired instead of shares.</a:t>
            </a:r>
            <a:endParaRPr lang="en-US" sz="14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70000" lnSpcReduction="20000"/>
          </a:bodyPr>
          <a:lstStyle/>
          <a:p>
            <a:r>
              <a:rPr lang="en-US" b="1" dirty="0" smtClean="0"/>
              <a:t>Benchmark: </a:t>
            </a:r>
            <a:r>
              <a:rPr lang="en-US" dirty="0" smtClean="0"/>
              <a:t/>
            </a:r>
            <a:br>
              <a:rPr lang="en-US" dirty="0" smtClean="0"/>
            </a:br>
            <a:r>
              <a:rPr lang="en-US" dirty="0" smtClean="0"/>
              <a:t>When a fund compares its returns to the performance of similar funds.</a:t>
            </a:r>
          </a:p>
          <a:p>
            <a:r>
              <a:rPr lang="en-US" b="1" dirty="0" smtClean="0"/>
              <a:t>Book runner: </a:t>
            </a:r>
            <a:r>
              <a:rPr lang="en-US" dirty="0" smtClean="0"/>
              <a:t/>
            </a:r>
            <a:br>
              <a:rPr lang="en-US" dirty="0" smtClean="0"/>
            </a:br>
            <a:r>
              <a:rPr lang="en-US" dirty="0" smtClean="0"/>
              <a:t>The main entity responsible for the issuance of new equity, debt and other securities. </a:t>
            </a:r>
          </a:p>
          <a:p>
            <a:r>
              <a:rPr lang="en-US" b="1" dirty="0" smtClean="0"/>
              <a:t>Bridge loan: </a:t>
            </a:r>
            <a:r>
              <a:rPr lang="en-US" dirty="0" smtClean="0"/>
              <a:t/>
            </a:r>
            <a:br>
              <a:rPr lang="en-US" dirty="0" smtClean="0"/>
            </a:br>
            <a:r>
              <a:rPr lang="en-US" dirty="0" smtClean="0"/>
              <a:t>A temporary, limited amount of financing that serves as a 'bridge' until a long-term debt or equity investment can be secured.</a:t>
            </a:r>
          </a:p>
          <a:p>
            <a:r>
              <a:rPr lang="en-US" b="1" dirty="0" smtClean="0"/>
              <a:t>Brownfield: </a:t>
            </a:r>
            <a:r>
              <a:rPr lang="en-US" dirty="0" smtClean="0"/>
              <a:t/>
            </a:r>
            <a:br>
              <a:rPr lang="en-US" dirty="0" smtClean="0"/>
            </a:br>
            <a:r>
              <a:rPr lang="en-US" dirty="0" smtClean="0"/>
              <a:t>An investment in an existing asset, land or structure that typically requires repairs, upgrades and expansion.</a:t>
            </a:r>
          </a:p>
          <a:p>
            <a:r>
              <a:rPr lang="en-US" b="1" dirty="0" smtClean="0"/>
              <a:t>Burn rate: </a:t>
            </a:r>
            <a:r>
              <a:rPr lang="en-US" dirty="0" smtClean="0"/>
              <a:t/>
            </a:r>
            <a:br>
              <a:rPr lang="en-US" dirty="0" smtClean="0"/>
            </a:br>
            <a:r>
              <a:rPr lang="en-US" dirty="0" smtClean="0"/>
              <a:t>How long it takes a company to spend the capital it received from investors.</a:t>
            </a:r>
          </a:p>
          <a:p>
            <a:r>
              <a:rPr lang="en-US" b="1" dirty="0" smtClean="0"/>
              <a:t>Buyout/Leveraged buyout: </a:t>
            </a:r>
            <a:r>
              <a:rPr lang="en-US" dirty="0" smtClean="0"/>
              <a:t/>
            </a:r>
            <a:br>
              <a:rPr lang="en-US" dirty="0" smtClean="0"/>
            </a:br>
            <a:r>
              <a:rPr lang="en-US" dirty="0" smtClean="0"/>
              <a:t>A private equity transaction in which a firm acquires all—or a significant amount of—equity in a company. A leveraged buyout is when firms use a mix of cash and debt to acquire equity, which is very common</a:t>
            </a:r>
          </a:p>
          <a:p>
            <a:r>
              <a:rPr lang="en-US" dirty="0" smtClean="0"/>
              <a:t>A </a:t>
            </a:r>
            <a:r>
              <a:rPr lang="en-US" b="1" dirty="0" smtClean="0"/>
              <a:t>blanket loan</a:t>
            </a:r>
            <a:r>
              <a:rPr lang="en-US" dirty="0" smtClean="0"/>
              <a:t>, or </a:t>
            </a:r>
            <a:r>
              <a:rPr lang="en-US" b="1" dirty="0" smtClean="0"/>
              <a:t>blanket mortgage</a:t>
            </a:r>
            <a:r>
              <a:rPr lang="en-US" dirty="0" smtClean="0"/>
              <a:t>, is a type of </a:t>
            </a:r>
            <a:r>
              <a:rPr lang="en-US" b="1" dirty="0" smtClean="0"/>
              <a:t>loan</a:t>
            </a:r>
            <a:r>
              <a:rPr lang="en-US" dirty="0" smtClean="0"/>
              <a:t> used to fund the purchase of more than one piece of real property. </a:t>
            </a:r>
            <a:r>
              <a:rPr lang="en-US" b="1" dirty="0" smtClean="0"/>
              <a:t>Blanket loans</a:t>
            </a:r>
            <a:r>
              <a:rPr lang="en-US" dirty="0" smtClean="0"/>
              <a:t> are popular with builders and developers who buy large tracts of land, then subdivide them to create many individual parcels to be gradually sold one at a time.</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smtClean="0"/>
              <a:t>Structure of a PE Company </a:t>
            </a:r>
            <a:endParaRPr lang="en-US" dirty="0"/>
          </a:p>
        </p:txBody>
      </p:sp>
      <p:sp>
        <p:nvSpPr>
          <p:cNvPr id="4" name="Rectangle 3"/>
          <p:cNvSpPr/>
          <p:nvPr/>
        </p:nvSpPr>
        <p:spPr>
          <a:xfrm>
            <a:off x="838200" y="5105400"/>
            <a:ext cx="77724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Investee Companies </a:t>
            </a:r>
            <a:endParaRPr lang="en-US" dirty="0"/>
          </a:p>
        </p:txBody>
      </p:sp>
      <p:sp>
        <p:nvSpPr>
          <p:cNvPr id="5" name="Oval 4"/>
          <p:cNvSpPr/>
          <p:nvPr/>
        </p:nvSpPr>
        <p:spPr>
          <a:xfrm>
            <a:off x="3048000" y="2819400"/>
            <a:ext cx="3276600" cy="1676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Private Equity </a:t>
            </a:r>
          </a:p>
          <a:p>
            <a:pPr algn="ctr"/>
            <a:r>
              <a:rPr lang="en-US" dirty="0" smtClean="0"/>
              <a:t>(Limited Partnership)</a:t>
            </a:r>
            <a:endParaRPr lang="en-US" dirty="0"/>
          </a:p>
        </p:txBody>
      </p:sp>
      <p:sp>
        <p:nvSpPr>
          <p:cNvPr id="6" name="Rectangle 5"/>
          <p:cNvSpPr/>
          <p:nvPr/>
        </p:nvSpPr>
        <p:spPr>
          <a:xfrm>
            <a:off x="5715000" y="1371600"/>
            <a:ext cx="28956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Limited Partners</a:t>
            </a:r>
            <a:endParaRPr lang="en-US" dirty="0"/>
          </a:p>
        </p:txBody>
      </p:sp>
      <p:sp>
        <p:nvSpPr>
          <p:cNvPr id="7" name="Rectangle 6"/>
          <p:cNvSpPr/>
          <p:nvPr/>
        </p:nvSpPr>
        <p:spPr>
          <a:xfrm>
            <a:off x="457200" y="1447800"/>
            <a:ext cx="35052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General Partners</a:t>
            </a:r>
          </a:p>
          <a:p>
            <a:pPr algn="ctr"/>
            <a:r>
              <a:rPr lang="en-US" dirty="0" smtClean="0"/>
              <a:t>Fund Managers </a:t>
            </a:r>
          </a:p>
        </p:txBody>
      </p:sp>
      <p:cxnSp>
        <p:nvCxnSpPr>
          <p:cNvPr id="9" name="Elbow Connector 8"/>
          <p:cNvCxnSpPr/>
          <p:nvPr/>
        </p:nvCxnSpPr>
        <p:spPr>
          <a:xfrm rot="5400000">
            <a:off x="6400800" y="2438400"/>
            <a:ext cx="1600200" cy="1295400"/>
          </a:xfrm>
          <a:prstGeom prst="bentConnector3">
            <a:avLst>
              <a:gd name="adj1" fmla="val 97473"/>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Rounded Rectangle 10"/>
          <p:cNvSpPr/>
          <p:nvPr/>
        </p:nvSpPr>
        <p:spPr>
          <a:xfrm>
            <a:off x="7162800" y="28956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Invest</a:t>
            </a:r>
            <a:endParaRPr lang="en-US" dirty="0"/>
          </a:p>
        </p:txBody>
      </p:sp>
      <p:sp>
        <p:nvSpPr>
          <p:cNvPr id="12" name="Rounded Rectangle 11"/>
          <p:cNvSpPr/>
          <p:nvPr/>
        </p:nvSpPr>
        <p:spPr>
          <a:xfrm>
            <a:off x="1066800" y="32766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Invest</a:t>
            </a:r>
            <a:endParaRPr lang="en-US" dirty="0"/>
          </a:p>
        </p:txBody>
      </p:sp>
      <p:cxnSp>
        <p:nvCxnSpPr>
          <p:cNvPr id="14" name="Elbow Connector 13"/>
          <p:cNvCxnSpPr/>
          <p:nvPr/>
        </p:nvCxnSpPr>
        <p:spPr>
          <a:xfrm>
            <a:off x="685800" y="2362200"/>
            <a:ext cx="2133600" cy="1447800"/>
          </a:xfrm>
          <a:prstGeom prst="bentConnector3">
            <a:avLst>
              <a:gd name="adj1" fmla="val -2747"/>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ounded Rectangle 16"/>
          <p:cNvSpPr/>
          <p:nvPr/>
        </p:nvSpPr>
        <p:spPr>
          <a:xfrm>
            <a:off x="1066800" y="38862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Carried Interest </a:t>
            </a:r>
            <a:endParaRPr lang="en-US" dirty="0"/>
          </a:p>
        </p:txBody>
      </p:sp>
      <p:sp>
        <p:nvSpPr>
          <p:cNvPr id="18" name="Rounded Rectangle 17"/>
          <p:cNvSpPr/>
          <p:nvPr/>
        </p:nvSpPr>
        <p:spPr>
          <a:xfrm>
            <a:off x="1143000" y="27432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Manage</a:t>
            </a:r>
            <a:endParaRPr lang="en-US" dirty="0"/>
          </a:p>
        </p:txBody>
      </p:sp>
      <p:cxnSp>
        <p:nvCxnSpPr>
          <p:cNvPr id="23" name="Straight Arrow Connector 22"/>
          <p:cNvCxnSpPr/>
          <p:nvPr/>
        </p:nvCxnSpPr>
        <p:spPr>
          <a:xfrm rot="10800000" flipV="1">
            <a:off x="2667000" y="4343400"/>
            <a:ext cx="8382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 idx="5"/>
          </p:cNvCxnSpPr>
          <p:nvPr/>
        </p:nvCxnSpPr>
        <p:spPr>
          <a:xfrm rot="16200000" flipH="1">
            <a:off x="5923825" y="4171224"/>
            <a:ext cx="778903" cy="93704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1" name="Rounded Rectangle 30"/>
          <p:cNvSpPr/>
          <p:nvPr/>
        </p:nvSpPr>
        <p:spPr>
          <a:xfrm>
            <a:off x="3962400" y="4572000"/>
            <a:ext cx="1447800" cy="457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Invest</a:t>
            </a:r>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Autofit/>
          </a:bodyPr>
          <a:lstStyle/>
          <a:p>
            <a:r>
              <a:rPr lang="en-US" sz="1600" b="1" dirty="0" smtClean="0"/>
              <a:t>Capital call: </a:t>
            </a:r>
            <a:r>
              <a:rPr lang="en-US" sz="1600" dirty="0" smtClean="0"/>
              <a:t/>
            </a:r>
            <a:br>
              <a:rPr lang="en-US" sz="1600" dirty="0" smtClean="0"/>
            </a:br>
            <a:r>
              <a:rPr lang="en-US" sz="1600" dirty="0" smtClean="0"/>
              <a:t>When a general partner is ready to make an investment, it will ask its limited partners for the capital they’ve already committed to the fund.</a:t>
            </a:r>
            <a:br>
              <a:rPr lang="en-US" sz="1600" dirty="0" smtClean="0"/>
            </a:br>
            <a:r>
              <a:rPr lang="en-US" sz="1600" dirty="0" smtClean="0"/>
              <a:t> </a:t>
            </a:r>
            <a:br>
              <a:rPr lang="en-US" sz="1600" dirty="0" smtClean="0"/>
            </a:br>
            <a:r>
              <a:rPr lang="en-US" sz="1600" b="1" dirty="0" smtClean="0"/>
              <a:t>Capital overhang/Dry powder: </a:t>
            </a:r>
            <a:r>
              <a:rPr lang="en-US" sz="1600" dirty="0" smtClean="0"/>
              <a:t/>
            </a:r>
            <a:br>
              <a:rPr lang="en-US" sz="1600" dirty="0" smtClean="0"/>
            </a:br>
            <a:r>
              <a:rPr lang="en-US" sz="1600" dirty="0" smtClean="0"/>
              <a:t>The amount of capital available in a fund for investors to invest.</a:t>
            </a:r>
            <a:br>
              <a:rPr lang="en-US" sz="1600" dirty="0" smtClean="0"/>
            </a:br>
            <a:r>
              <a:rPr lang="en-US" sz="1600" dirty="0" smtClean="0"/>
              <a:t> </a:t>
            </a:r>
            <a:br>
              <a:rPr lang="en-US" sz="1600" dirty="0" smtClean="0"/>
            </a:br>
            <a:r>
              <a:rPr lang="en-US" sz="1600" b="1" dirty="0" smtClean="0"/>
              <a:t>Carried interest: </a:t>
            </a:r>
            <a:r>
              <a:rPr lang="en-US" sz="1600" dirty="0" smtClean="0"/>
              <a:t/>
            </a:r>
            <a:br>
              <a:rPr lang="en-US" sz="1600" dirty="0" smtClean="0"/>
            </a:br>
            <a:r>
              <a:rPr lang="en-US" sz="1600" dirty="0" smtClean="0"/>
              <a:t>A general partner’s share of the capital gains from a fund, usually 20%.</a:t>
            </a:r>
            <a:br>
              <a:rPr lang="en-US" sz="1600" dirty="0" smtClean="0"/>
            </a:br>
            <a:r>
              <a:rPr lang="en-US" sz="1600" dirty="0" smtClean="0"/>
              <a:t> </a:t>
            </a:r>
            <a:br>
              <a:rPr lang="en-US" sz="1600" dirty="0" smtClean="0"/>
            </a:br>
            <a:r>
              <a:rPr lang="en-US" sz="1600" b="1" dirty="0" err="1" smtClean="0"/>
              <a:t>Carveout</a:t>
            </a:r>
            <a:r>
              <a:rPr lang="en-US" sz="1600" b="1" dirty="0" smtClean="0"/>
              <a:t>:</a:t>
            </a:r>
            <a:r>
              <a:rPr lang="en-US" sz="1600" dirty="0" smtClean="0"/>
              <a:t> </a:t>
            </a:r>
            <a:br>
              <a:rPr lang="en-US" sz="1600" dirty="0" smtClean="0"/>
            </a:br>
            <a:r>
              <a:rPr lang="en-US" sz="1600" dirty="0" smtClean="0"/>
              <a:t>When a company sells all or part of its business.</a:t>
            </a:r>
          </a:p>
          <a:p>
            <a:r>
              <a:rPr lang="en-US" sz="1600" b="1" dirty="0" smtClean="0"/>
              <a:t>Chapter 11: </a:t>
            </a:r>
            <a:r>
              <a:rPr lang="en-US" sz="1600" dirty="0" smtClean="0"/>
              <a:t/>
            </a:r>
            <a:br>
              <a:rPr lang="en-US" sz="1600" dirty="0" smtClean="0"/>
            </a:br>
            <a:r>
              <a:rPr lang="en-US" sz="1600" dirty="0" smtClean="0"/>
              <a:t>The section of the US Bankruptcy Code that outlines the process for asset reorganization.</a:t>
            </a:r>
            <a:br>
              <a:rPr lang="en-US" sz="1600" dirty="0" smtClean="0"/>
            </a:br>
            <a:r>
              <a:rPr lang="en-US" sz="1600" dirty="0" smtClean="0"/>
              <a:t/>
            </a:r>
            <a:br>
              <a:rPr lang="en-US" sz="1600" dirty="0" smtClean="0"/>
            </a:br>
            <a:r>
              <a:rPr lang="en-US" sz="1600" b="1" dirty="0" smtClean="0"/>
              <a:t>Chapter 7: </a:t>
            </a:r>
            <a:r>
              <a:rPr lang="en-US" sz="1600" dirty="0" smtClean="0"/>
              <a:t/>
            </a:r>
            <a:br>
              <a:rPr lang="en-US" sz="1600" dirty="0" smtClean="0"/>
            </a:br>
            <a:r>
              <a:rPr lang="en-US" sz="1600" dirty="0" smtClean="0"/>
              <a:t>The section of the US Bankruptcy Code that outlines the process for asset liquidation.</a:t>
            </a:r>
            <a:br>
              <a:rPr lang="en-US" sz="1600" dirty="0" smtClean="0"/>
            </a:br>
            <a:r>
              <a:rPr lang="en-US" sz="1600" dirty="0" smtClean="0"/>
              <a:t> </a:t>
            </a:r>
            <a:br>
              <a:rPr lang="en-US" sz="1600" dirty="0" smtClean="0"/>
            </a:br>
            <a:r>
              <a:rPr lang="en-US" sz="1600" b="1" dirty="0" smtClean="0"/>
              <a:t>Closed fund:</a:t>
            </a:r>
            <a:r>
              <a:rPr lang="en-US" sz="1600" dirty="0" smtClean="0"/>
              <a:t/>
            </a:r>
            <a:br>
              <a:rPr lang="en-US" sz="1600" dirty="0" smtClean="0"/>
            </a:br>
            <a:r>
              <a:rPr lang="en-US" sz="1600" dirty="0" smtClean="0"/>
              <a:t>A fund that is finished taking commitments from limited partners and is ready to make investments.</a:t>
            </a:r>
            <a:br>
              <a:rPr lang="en-US" sz="1600" dirty="0" smtClean="0"/>
            </a:br>
            <a:endParaRPr lang="en-US" sz="16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55000" lnSpcReduction="20000"/>
          </a:bodyPr>
          <a:lstStyle/>
          <a:p>
            <a:r>
              <a:rPr lang="en-US" sz="2800" dirty="0" smtClean="0"/>
              <a:t/>
            </a:r>
            <a:br>
              <a:rPr lang="en-US" sz="2800" dirty="0" smtClean="0"/>
            </a:br>
            <a:r>
              <a:rPr lang="en-US" sz="2800" b="1" dirty="0" smtClean="0"/>
              <a:t>Closing account: </a:t>
            </a:r>
            <a:r>
              <a:rPr lang="en-US" sz="2800" dirty="0" smtClean="0"/>
              <a:t/>
            </a:r>
            <a:br>
              <a:rPr lang="en-US" sz="2800" dirty="0" smtClean="0"/>
            </a:br>
            <a:r>
              <a:rPr lang="en-US" sz="2800" dirty="0" smtClean="0"/>
              <a:t>An account that helps determine the net debt and working capital that will be used to establish the final price of an M&amp;A deal according to the agreed price formula.</a:t>
            </a:r>
            <a:br>
              <a:rPr lang="en-US" sz="2800" dirty="0" smtClean="0"/>
            </a:br>
            <a:r>
              <a:rPr lang="en-US" sz="2800" dirty="0" smtClean="0"/>
              <a:t/>
            </a:r>
            <a:br>
              <a:rPr lang="en-US" sz="2800" dirty="0" smtClean="0"/>
            </a:br>
            <a:r>
              <a:rPr lang="en-US" sz="2800" b="1" dirty="0" smtClean="0"/>
              <a:t>Closing agreement: </a:t>
            </a:r>
            <a:r>
              <a:rPr lang="en-US" sz="2800" dirty="0" smtClean="0"/>
              <a:t/>
            </a:r>
            <a:br>
              <a:rPr lang="en-US" sz="2800" dirty="0" smtClean="0"/>
            </a:br>
            <a:r>
              <a:rPr lang="en-US" sz="2800" dirty="0" smtClean="0"/>
              <a:t>A document that establishes the final settlement between all parties involved in an M&amp;A deal and results in the transfer of ownership from, and payment to, the target company.</a:t>
            </a:r>
            <a:br>
              <a:rPr lang="en-US" sz="2800" dirty="0" smtClean="0"/>
            </a:br>
            <a:r>
              <a:rPr lang="en-US" sz="2800" dirty="0" smtClean="0"/>
              <a:t/>
            </a:r>
            <a:br>
              <a:rPr lang="en-US" sz="2800" dirty="0" smtClean="0"/>
            </a:br>
            <a:r>
              <a:rPr lang="en-US" sz="2800" b="1" dirty="0" smtClean="0"/>
              <a:t>Co-investment: </a:t>
            </a:r>
            <a:r>
              <a:rPr lang="en-US" sz="2800" dirty="0" smtClean="0"/>
              <a:t/>
            </a:r>
            <a:br>
              <a:rPr lang="en-US" sz="2800" dirty="0" smtClean="0"/>
            </a:br>
            <a:r>
              <a:rPr lang="en-US" sz="2800" dirty="0" smtClean="0"/>
              <a:t>When a limited partner invests directly in a company alongside a general partner, instead of through a general partner.</a:t>
            </a:r>
            <a:br>
              <a:rPr lang="en-US" sz="2800" dirty="0" smtClean="0"/>
            </a:br>
            <a:r>
              <a:rPr lang="en-US" sz="2800" dirty="0" smtClean="0"/>
              <a:t/>
            </a:r>
            <a:br>
              <a:rPr lang="en-US" sz="2800" dirty="0" smtClean="0"/>
            </a:br>
            <a:r>
              <a:rPr lang="en-US" sz="2800" b="1" dirty="0" smtClean="0"/>
              <a:t>Condition precedent: </a:t>
            </a:r>
            <a:r>
              <a:rPr lang="en-US" sz="2800" dirty="0" smtClean="0"/>
              <a:t/>
            </a:r>
            <a:br>
              <a:rPr lang="en-US" sz="2800" dirty="0" smtClean="0"/>
            </a:br>
            <a:r>
              <a:rPr lang="en-US" sz="2800" dirty="0" smtClean="0"/>
              <a:t>A condition for closing a negotiated agreement such as securing approval from regulators.</a:t>
            </a:r>
            <a:br>
              <a:rPr lang="en-US" sz="2800" dirty="0" smtClean="0"/>
            </a:br>
            <a:r>
              <a:rPr lang="en-US" sz="2800" dirty="0" smtClean="0"/>
              <a:t/>
            </a:r>
            <a:br>
              <a:rPr lang="en-US" sz="2800" dirty="0" smtClean="0"/>
            </a:br>
            <a:r>
              <a:rPr lang="en-US" sz="2800" b="1" dirty="0" smtClean="0"/>
              <a:t>Convertible debt: </a:t>
            </a:r>
            <a:r>
              <a:rPr lang="en-US" sz="2800" dirty="0" smtClean="0"/>
              <a:t/>
            </a:r>
            <a:br>
              <a:rPr lang="en-US" sz="2800" dirty="0" smtClean="0"/>
            </a:br>
            <a:r>
              <a:rPr lang="en-US" sz="2800" dirty="0" smtClean="0"/>
              <a:t>Debt that can be converted to equity when certain conditions are met, like a specific valuation or date.</a:t>
            </a:r>
            <a:br>
              <a:rPr lang="en-US" sz="2800" dirty="0" smtClean="0"/>
            </a:br>
            <a:r>
              <a:rPr lang="en-US" sz="2800" dirty="0" smtClean="0"/>
              <a:t/>
            </a:r>
            <a:br>
              <a:rPr lang="en-US" sz="2800" dirty="0" smtClean="0"/>
            </a:br>
            <a:r>
              <a:rPr lang="en-US" sz="2800" b="1" dirty="0" smtClean="0"/>
              <a:t>Corporate acquisition:</a:t>
            </a:r>
            <a:r>
              <a:rPr lang="en-US" sz="2800" dirty="0" smtClean="0"/>
              <a:t/>
            </a:r>
            <a:br>
              <a:rPr lang="en-US" sz="2800" dirty="0" smtClean="0"/>
            </a:br>
            <a:r>
              <a:rPr lang="en-US" sz="2800" dirty="0" smtClean="0"/>
              <a:t>When a corporation purchases another company for strategic purposes.</a:t>
            </a:r>
            <a:br>
              <a:rPr lang="en-US" sz="2800" dirty="0" smtClean="0"/>
            </a:br>
            <a:r>
              <a:rPr lang="en-US" sz="2800" dirty="0" smtClean="0"/>
              <a:t/>
            </a:r>
            <a:br>
              <a:rPr lang="en-US" sz="2800" dirty="0" smtClean="0"/>
            </a:br>
            <a:r>
              <a:rPr lang="en-US" sz="2800" b="1" dirty="0" smtClean="0"/>
              <a:t>Corporate venture capital:</a:t>
            </a:r>
            <a:r>
              <a:rPr lang="en-US" sz="2800" dirty="0" smtClean="0"/>
              <a:t/>
            </a:r>
            <a:br>
              <a:rPr lang="en-US" sz="2800" dirty="0" smtClean="0"/>
            </a:br>
            <a:r>
              <a:rPr lang="en-US" sz="2800" dirty="0" smtClean="0"/>
              <a:t>When a corporation has a venture capital team that invests in early-stage companies that align with the corporation’s goals.</a:t>
            </a:r>
            <a:br>
              <a:rPr lang="en-US" sz="2800" dirty="0" smtClean="0"/>
            </a:br>
            <a:r>
              <a:rPr lang="en-US" sz="2800" dirty="0" smtClean="0"/>
              <a:t/>
            </a:r>
            <a:br>
              <a:rPr lang="en-US" sz="2800" dirty="0" smtClean="0"/>
            </a:br>
            <a:r>
              <a:rPr lang="en-US" sz="2800" b="1" dirty="0" err="1" smtClean="0"/>
              <a:t>Crowdfunding</a:t>
            </a:r>
            <a:r>
              <a:rPr lang="en-US" sz="2800" b="1" dirty="0" smtClean="0"/>
              <a:t>:</a:t>
            </a:r>
            <a:r>
              <a:rPr lang="en-US" sz="2800" dirty="0" smtClean="0"/>
              <a:t/>
            </a:r>
            <a:br>
              <a:rPr lang="en-US" sz="2800" dirty="0" smtClean="0"/>
            </a:br>
            <a:r>
              <a:rPr lang="en-US" sz="2800" dirty="0" smtClean="0"/>
              <a:t>The process of raising small amounts of capital from many people to fund a venture.</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55000" lnSpcReduction="20000"/>
          </a:bodyPr>
          <a:lstStyle/>
          <a:p>
            <a:r>
              <a:rPr lang="en-US" b="1" dirty="0" smtClean="0"/>
              <a:t>Distressed investment:</a:t>
            </a:r>
            <a:r>
              <a:rPr lang="en-US" dirty="0" smtClean="0"/>
              <a:t/>
            </a:r>
            <a:br>
              <a:rPr lang="en-US" dirty="0" smtClean="0"/>
            </a:br>
            <a:r>
              <a:rPr lang="en-US" dirty="0" smtClean="0"/>
              <a:t>An investment made into a company experiencing liquidity, capitalization and/or underperformance issues</a:t>
            </a:r>
            <a:r>
              <a:rPr lang="en-US" dirty="0" smtClean="0"/>
              <a:t>.</a:t>
            </a:r>
          </a:p>
          <a:p>
            <a:endParaRPr lang="en-US" dirty="0" smtClean="0"/>
          </a:p>
          <a:p>
            <a:r>
              <a:rPr lang="en-US" b="1" dirty="0" smtClean="0"/>
              <a:t>Drawdown rate:</a:t>
            </a:r>
            <a:r>
              <a:rPr lang="en-US" dirty="0" smtClean="0"/>
              <a:t/>
            </a:r>
            <a:br>
              <a:rPr lang="en-US" dirty="0" smtClean="0"/>
            </a:br>
            <a:r>
              <a:rPr lang="en-US" dirty="0" smtClean="0"/>
              <a:t>The speed at which a general partner calls down the capital committed by its limited partners.</a:t>
            </a:r>
            <a:br>
              <a:rPr lang="en-US" dirty="0" smtClean="0"/>
            </a:br>
            <a:r>
              <a:rPr lang="en-US" dirty="0" smtClean="0"/>
              <a:t/>
            </a:r>
            <a:br>
              <a:rPr lang="en-US" dirty="0" smtClean="0"/>
            </a:br>
            <a:r>
              <a:rPr lang="en-US" b="1" dirty="0" smtClean="0"/>
              <a:t>Due diligence: </a:t>
            </a:r>
            <a:r>
              <a:rPr lang="en-US" dirty="0" smtClean="0"/>
              <a:t/>
            </a:r>
            <a:br>
              <a:rPr lang="en-US" dirty="0" smtClean="0"/>
            </a:br>
            <a:r>
              <a:rPr lang="en-US" dirty="0" smtClean="0"/>
              <a:t>The vetting, analyzing and assessing of individuals, companies and investors before engaging in a transaction.</a:t>
            </a:r>
          </a:p>
          <a:p>
            <a:r>
              <a:rPr lang="en-US" b="1" dirty="0" smtClean="0"/>
              <a:t>Early stage: </a:t>
            </a:r>
            <a:r>
              <a:rPr lang="en-US" dirty="0" smtClean="0"/>
              <a:t/>
            </a:r>
            <a:br>
              <a:rPr lang="en-US" dirty="0" smtClean="0"/>
            </a:br>
            <a:r>
              <a:rPr lang="en-US" dirty="0" smtClean="0"/>
              <a:t>The period of venture capital investment between seed and late stage deals, when companies have a proven concept and little revenue.</a:t>
            </a:r>
            <a:br>
              <a:rPr lang="en-US" dirty="0" smtClean="0"/>
            </a:br>
            <a:r>
              <a:rPr lang="en-US" dirty="0" smtClean="0"/>
              <a:t/>
            </a:r>
            <a:br>
              <a:rPr lang="en-US" dirty="0" smtClean="0"/>
            </a:br>
            <a:r>
              <a:rPr lang="en-US" b="1" dirty="0" err="1" smtClean="0"/>
              <a:t>Earnout</a:t>
            </a:r>
            <a:r>
              <a:rPr lang="en-US" b="1" dirty="0" smtClean="0"/>
              <a:t> provision: </a:t>
            </a:r>
            <a:r>
              <a:rPr lang="en-US" dirty="0" smtClean="0"/>
              <a:t/>
            </a:r>
            <a:br>
              <a:rPr lang="en-US" dirty="0" smtClean="0"/>
            </a:br>
            <a:r>
              <a:rPr lang="en-US" dirty="0" smtClean="0"/>
              <a:t>Part of a contract that details future compensation for the seller if the business attains certain performance goals.</a:t>
            </a:r>
            <a:br>
              <a:rPr lang="en-US" dirty="0" smtClean="0"/>
            </a:br>
            <a:r>
              <a:rPr lang="en-US" dirty="0" smtClean="0"/>
              <a:t> </a:t>
            </a:r>
            <a:br>
              <a:rPr lang="en-US" dirty="0" smtClean="0"/>
            </a:br>
            <a:r>
              <a:rPr lang="en-US" b="1" dirty="0" smtClean="0"/>
              <a:t>EBITDA (earnings before interest, taxes, depreciation and amortization): </a:t>
            </a:r>
            <a:r>
              <a:rPr lang="en-US" dirty="0" smtClean="0"/>
              <a:t/>
            </a:r>
            <a:br>
              <a:rPr lang="en-US" dirty="0" smtClean="0"/>
            </a:br>
            <a:r>
              <a:rPr lang="en-US" dirty="0" smtClean="0"/>
              <a:t>A company’s net profit plus interest, taxes, depreciation and amortization</a:t>
            </a:r>
            <a:r>
              <a:rPr lang="en-US" dirty="0" smtClean="0"/>
              <a:t>.</a:t>
            </a:r>
          </a:p>
          <a:p>
            <a:endParaRPr lang="en-US" dirty="0" smtClean="0"/>
          </a:p>
          <a:p>
            <a:r>
              <a:rPr lang="en-US" b="1" dirty="0" smtClean="0"/>
              <a:t>Enterprise value (EV): </a:t>
            </a:r>
            <a:r>
              <a:rPr lang="en-US" dirty="0" smtClean="0"/>
              <a:t/>
            </a:r>
            <a:br>
              <a:rPr lang="en-US" dirty="0" smtClean="0"/>
            </a:br>
            <a:r>
              <a:rPr lang="en-US" dirty="0" smtClean="0"/>
              <a:t>A company’s value calculated as market capitalization, including all debt and equity interests, minus excess cash.</a:t>
            </a:r>
            <a:br>
              <a:rPr lang="en-US" dirty="0" smtClean="0"/>
            </a:br>
            <a:r>
              <a:rPr lang="en-US" dirty="0" smtClean="0"/>
              <a:t> </a:t>
            </a:r>
            <a:br>
              <a:rPr lang="en-US" dirty="0" smtClean="0"/>
            </a:br>
            <a:r>
              <a:rPr lang="en-US" b="1" dirty="0" smtClean="0"/>
              <a:t>Evergreen fund: </a:t>
            </a:r>
            <a:r>
              <a:rPr lang="en-US" dirty="0" smtClean="0"/>
              <a:t/>
            </a:r>
            <a:br>
              <a:rPr lang="en-US" dirty="0" smtClean="0"/>
            </a:br>
            <a:r>
              <a:rPr lang="en-US" dirty="0" smtClean="0"/>
              <a:t>A fund that never closes and keeps fundraising to ensure consistent cash flows.</a:t>
            </a:r>
            <a:br>
              <a:rPr lang="en-US" dirty="0" smtClean="0"/>
            </a:br>
            <a:r>
              <a:rPr lang="en-US" dirty="0" smtClean="0"/>
              <a:t> </a:t>
            </a:r>
            <a:br>
              <a:rPr lang="en-US" dirty="0" smtClean="0"/>
            </a:b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70000" lnSpcReduction="20000"/>
          </a:bodyPr>
          <a:lstStyle/>
          <a:p>
            <a:r>
              <a:rPr lang="en-US" b="1" dirty="0" smtClean="0"/>
              <a:t>Exit: </a:t>
            </a:r>
            <a:r>
              <a:rPr lang="en-US" dirty="0" smtClean="0"/>
              <a:t/>
            </a:r>
            <a:br>
              <a:rPr lang="en-US" dirty="0" smtClean="0"/>
            </a:br>
            <a:r>
              <a:rPr lang="en-US" dirty="0" smtClean="0"/>
              <a:t>When an investor sells its equity in a portfolio company. </a:t>
            </a:r>
            <a:endParaRPr lang="en-US" dirty="0" smtClean="0"/>
          </a:p>
          <a:p>
            <a:r>
              <a:rPr lang="en-US" dirty="0" smtClean="0"/>
              <a:t/>
            </a:r>
            <a:br>
              <a:rPr lang="en-US" dirty="0" smtClean="0"/>
            </a:br>
            <a:r>
              <a:rPr lang="en-US" b="1" dirty="0" smtClean="0"/>
              <a:t>Family office: </a:t>
            </a:r>
            <a:r>
              <a:rPr lang="en-US" dirty="0" smtClean="0"/>
              <a:t/>
            </a:r>
            <a:br>
              <a:rPr lang="en-US" dirty="0" smtClean="0"/>
            </a:br>
            <a:r>
              <a:rPr lang="en-US" dirty="0" smtClean="0"/>
              <a:t>A firm that manages assets, investments and trusts for a wealthy family.</a:t>
            </a:r>
            <a:br>
              <a:rPr lang="en-US" dirty="0" smtClean="0"/>
            </a:br>
            <a:r>
              <a:rPr lang="en-US" dirty="0" smtClean="0"/>
              <a:t> </a:t>
            </a:r>
            <a:br>
              <a:rPr lang="en-US" dirty="0" smtClean="0"/>
            </a:br>
            <a:r>
              <a:rPr lang="en-US" b="1" dirty="0" smtClean="0"/>
              <a:t>Final close: </a:t>
            </a:r>
            <a:r>
              <a:rPr lang="en-US" dirty="0" smtClean="0"/>
              <a:t/>
            </a:r>
            <a:br>
              <a:rPr lang="en-US" dirty="0" smtClean="0"/>
            </a:br>
            <a:r>
              <a:rPr lang="en-US" dirty="0" smtClean="0"/>
              <a:t>When a general partner stops fundraising.</a:t>
            </a:r>
            <a:br>
              <a:rPr lang="en-US" dirty="0" smtClean="0"/>
            </a:br>
            <a:r>
              <a:rPr lang="en-US" dirty="0" smtClean="0"/>
              <a:t> </a:t>
            </a:r>
            <a:br>
              <a:rPr lang="en-US" dirty="0" smtClean="0"/>
            </a:br>
            <a:r>
              <a:rPr lang="en-US" b="1" dirty="0" smtClean="0"/>
              <a:t>Fund:</a:t>
            </a:r>
            <a:r>
              <a:rPr lang="en-US" dirty="0" smtClean="0"/>
              <a:t> </a:t>
            </a:r>
            <a:br>
              <a:rPr lang="en-US" dirty="0" smtClean="0"/>
            </a:br>
            <a:r>
              <a:rPr lang="en-US" dirty="0" smtClean="0"/>
              <a:t>An investment vehicle for limited partners, managed by general partners. Limited partners commit capital to funds, and general partners invest the capital into assets.</a:t>
            </a:r>
            <a:br>
              <a:rPr lang="en-US" dirty="0" smtClean="0"/>
            </a:br>
            <a:r>
              <a:rPr lang="en-US" dirty="0" smtClean="0"/>
              <a:t> </a:t>
            </a:r>
            <a:br>
              <a:rPr lang="en-US" dirty="0" smtClean="0"/>
            </a:br>
            <a:r>
              <a:rPr lang="en-US" b="1" dirty="0" smtClean="0"/>
              <a:t>Fund-of-funds: </a:t>
            </a:r>
            <a:r>
              <a:rPr lang="en-US" dirty="0" smtClean="0"/>
              <a:t/>
            </a:r>
            <a:br>
              <a:rPr lang="en-US" dirty="0" smtClean="0"/>
            </a:br>
            <a:r>
              <a:rPr lang="en-US" dirty="0" smtClean="0"/>
              <a:t>A fund that invests in other funds. A fund-of-funds devotes all its time to evaluating fund managers, which usually leads to above-average returns. However, there are extra fees associated with investing in a fund-of-funds.</a:t>
            </a:r>
            <a:br>
              <a:rPr lang="en-US" dirty="0" smtClean="0"/>
            </a:br>
            <a:r>
              <a:rPr lang="en-US" dirty="0" smtClean="0"/>
              <a:t> </a:t>
            </a:r>
            <a:br>
              <a:rPr lang="en-US" dirty="0" smtClean="0"/>
            </a:br>
            <a:r>
              <a:rPr lang="en-US" b="1" dirty="0" smtClean="0"/>
              <a:t>Fundraising: </a:t>
            </a:r>
            <a:r>
              <a:rPr lang="en-US" dirty="0" smtClean="0"/>
              <a:t/>
            </a:r>
            <a:br>
              <a:rPr lang="en-US" dirty="0" smtClean="0"/>
            </a:br>
            <a:r>
              <a:rPr lang="en-US" dirty="0" smtClean="0"/>
              <a:t>When general partners ask for capital commitments from limited partners.</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fontScale="55000" lnSpcReduction="20000"/>
          </a:bodyPr>
          <a:lstStyle/>
          <a:p>
            <a:r>
              <a:rPr lang="en-US" b="1" dirty="0" smtClean="0"/>
              <a:t>General partner (GP): </a:t>
            </a:r>
            <a:r>
              <a:rPr lang="en-US" dirty="0" smtClean="0"/>
              <a:t/>
            </a:r>
            <a:br>
              <a:rPr lang="en-US" dirty="0" smtClean="0"/>
            </a:br>
            <a:r>
              <a:rPr lang="en-US" dirty="0" smtClean="0"/>
              <a:t>An entity that raises capital from limited partners for a fund and determines which assets the fund should invest in.</a:t>
            </a:r>
            <a:br>
              <a:rPr lang="en-US" dirty="0" smtClean="0"/>
            </a:br>
            <a:r>
              <a:rPr lang="en-US" dirty="0" smtClean="0"/>
              <a:t/>
            </a:r>
            <a:br>
              <a:rPr lang="en-US" dirty="0" smtClean="0"/>
            </a:br>
            <a:r>
              <a:rPr lang="en-US" b="1" dirty="0" smtClean="0"/>
              <a:t>Greenfield: </a:t>
            </a:r>
            <a:r>
              <a:rPr lang="en-US" dirty="0" smtClean="0"/>
              <a:t/>
            </a:r>
            <a:br>
              <a:rPr lang="en-US" dirty="0" smtClean="0"/>
            </a:br>
            <a:r>
              <a:rPr lang="en-US" dirty="0" smtClean="0"/>
              <a:t>An investment that involves an asset or structure that does not yet exist. Investors fund all stages of development, including design, construction, infrastructure and operations. </a:t>
            </a:r>
          </a:p>
          <a:p>
            <a:r>
              <a:rPr lang="en-US" b="1" dirty="0" smtClean="0"/>
              <a:t>Incubator: </a:t>
            </a:r>
            <a:r>
              <a:rPr lang="en-US" dirty="0" smtClean="0"/>
              <a:t/>
            </a:r>
            <a:br>
              <a:rPr lang="en-US" dirty="0" smtClean="0"/>
            </a:br>
            <a:r>
              <a:rPr lang="en-US" dirty="0" smtClean="0"/>
              <a:t>An organization that gives early-stage companies office space, resources, advice and networking opportunities (usually in exchange for equity).</a:t>
            </a:r>
            <a:br>
              <a:rPr lang="en-US" dirty="0" smtClean="0"/>
            </a:br>
            <a:r>
              <a:rPr lang="en-US" dirty="0" smtClean="0"/>
              <a:t> </a:t>
            </a:r>
            <a:br>
              <a:rPr lang="en-US" dirty="0" smtClean="0"/>
            </a:br>
            <a:r>
              <a:rPr lang="en-US" b="1" dirty="0" smtClean="0"/>
              <a:t>Initial public offering (IPO): </a:t>
            </a:r>
            <a:r>
              <a:rPr lang="en-US" dirty="0" smtClean="0"/>
              <a:t/>
            </a:r>
            <a:br>
              <a:rPr lang="en-US" dirty="0" smtClean="0"/>
            </a:br>
            <a:r>
              <a:rPr lang="en-US" dirty="0" smtClean="0"/>
              <a:t>The first time a private company’s stock is available to the public. All companies undergoing an IPO must register with the SEC and take the necessary steps to comply with all applicable rules and regulations.</a:t>
            </a:r>
            <a:br>
              <a:rPr lang="en-US" dirty="0" smtClean="0"/>
            </a:br>
            <a:r>
              <a:rPr lang="en-US" dirty="0" smtClean="0"/>
              <a:t> </a:t>
            </a:r>
            <a:br>
              <a:rPr lang="en-US" dirty="0" smtClean="0"/>
            </a:br>
            <a:r>
              <a:rPr lang="en-US" b="1" dirty="0" smtClean="0"/>
              <a:t>Institutional investor: </a:t>
            </a:r>
            <a:r>
              <a:rPr lang="en-US" dirty="0" smtClean="0"/>
              <a:t/>
            </a:r>
            <a:br>
              <a:rPr lang="en-US" dirty="0" smtClean="0"/>
            </a:br>
            <a:r>
              <a:rPr lang="en-US" dirty="0" smtClean="0"/>
              <a:t>An entity that invests capital on the behalf of organizations, companies or individuals. Examples include university endowments, insurance companies and pension funds.</a:t>
            </a:r>
            <a:br>
              <a:rPr lang="en-US" dirty="0" smtClean="0"/>
            </a:br>
            <a:r>
              <a:rPr lang="en-US" dirty="0" smtClean="0"/>
              <a:t> </a:t>
            </a:r>
            <a:br>
              <a:rPr lang="en-US" dirty="0" smtClean="0"/>
            </a:br>
            <a:r>
              <a:rPr lang="en-US" b="1" dirty="0" smtClean="0"/>
              <a:t>Internal rate of return (IRR): </a:t>
            </a:r>
            <a:r>
              <a:rPr lang="en-US" dirty="0" smtClean="0"/>
              <a:t/>
            </a:r>
            <a:br>
              <a:rPr lang="en-US" dirty="0" smtClean="0"/>
            </a:br>
            <a:r>
              <a:rPr lang="en-US" dirty="0" smtClean="0"/>
              <a:t>The rate at which the net present value of all cash flows from an investment will equal zero. IRR is commonly used to gauge fund performance.</a:t>
            </a:r>
            <a:br>
              <a:rPr lang="en-US" dirty="0" smtClean="0"/>
            </a:br>
            <a:r>
              <a:rPr lang="en-US" dirty="0" smtClean="0"/>
              <a:t> </a:t>
            </a:r>
            <a:br>
              <a:rPr lang="en-US" dirty="0" smtClean="0"/>
            </a:br>
            <a:r>
              <a:rPr lang="en-US" b="1" dirty="0" smtClean="0"/>
              <a:t>Investment bank: </a:t>
            </a:r>
            <a:r>
              <a:rPr lang="en-US" dirty="0" smtClean="0"/>
              <a:t/>
            </a:r>
            <a:br>
              <a:rPr lang="en-US" dirty="0" smtClean="0"/>
            </a:br>
            <a:r>
              <a:rPr lang="en-US" dirty="0" smtClean="0"/>
              <a:t>A financial institution that serves as an agent or underwriter for security issuances. Some investment banks also act as brokers/dealers and provide advisory services for mergers, acquisitions, restructurings and other transactions.</a:t>
            </a:r>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Autofit/>
          </a:bodyPr>
          <a:lstStyle/>
          <a:p>
            <a:r>
              <a:rPr lang="en-US" sz="1600" b="1" dirty="0" smtClean="0"/>
              <a:t>Key performance indicators (KPIs): </a:t>
            </a:r>
            <a:r>
              <a:rPr lang="en-US" sz="1600" dirty="0" smtClean="0"/>
              <a:t/>
            </a:r>
            <a:br>
              <a:rPr lang="en-US" sz="1600" dirty="0" smtClean="0"/>
            </a:br>
            <a:r>
              <a:rPr lang="en-US" sz="1600" dirty="0" smtClean="0"/>
              <a:t>A set of metrics used to gauge the performance of a company. KPIs depend on a specific company’s strategic and operational goals. Examples include revenue growth and monthly active users.  </a:t>
            </a:r>
          </a:p>
          <a:p>
            <a:r>
              <a:rPr lang="en-US" sz="1600" dirty="0" smtClean="0"/>
              <a:t>A key result area (</a:t>
            </a:r>
            <a:r>
              <a:rPr lang="en-US" sz="1600" b="1" dirty="0" smtClean="0"/>
              <a:t>KRA</a:t>
            </a:r>
            <a:r>
              <a:rPr lang="en-US" sz="1600" dirty="0" smtClean="0"/>
              <a:t>) is an strategic factor either internal to the organization or external, where strong positive results must be realized for the organization to achieve its strategic goal(s), and therefore, move toward realizing the organization's longer term vision of success</a:t>
            </a:r>
          </a:p>
          <a:p>
            <a:r>
              <a:rPr lang="en-US" sz="1600" b="1" dirty="0" smtClean="0"/>
              <a:t>Late stage: </a:t>
            </a:r>
            <a:r>
              <a:rPr lang="en-US" sz="1600" dirty="0" smtClean="0"/>
              <a:t/>
            </a:r>
            <a:br>
              <a:rPr lang="en-US" sz="1600" dirty="0" smtClean="0"/>
            </a:br>
            <a:r>
              <a:rPr lang="en-US" sz="1600" dirty="0" smtClean="0"/>
              <a:t>The final period of venture capital investment (usually after Series C), when companies have increased revenue and are near exit.</a:t>
            </a:r>
            <a:br>
              <a:rPr lang="en-US" sz="1600" dirty="0" smtClean="0"/>
            </a:br>
            <a:r>
              <a:rPr lang="en-US" sz="1600" dirty="0" smtClean="0"/>
              <a:t> </a:t>
            </a:r>
            <a:br>
              <a:rPr lang="en-US" sz="1600" dirty="0" smtClean="0"/>
            </a:br>
            <a:r>
              <a:rPr lang="en-US" sz="1600" b="1" dirty="0" smtClean="0"/>
              <a:t>Lead investor: </a:t>
            </a:r>
            <a:r>
              <a:rPr lang="en-US" sz="1600" dirty="0" smtClean="0"/>
              <a:t/>
            </a:r>
            <a:br>
              <a:rPr lang="en-US" sz="1600" dirty="0" smtClean="0"/>
            </a:br>
            <a:r>
              <a:rPr lang="en-US" sz="1600" dirty="0" smtClean="0"/>
              <a:t>The investor that makes the largest investment in a venture capital round. As the primary financier of the round, the lead investor determines the valuation of the company.</a:t>
            </a:r>
            <a:br>
              <a:rPr lang="en-US" sz="1600" dirty="0" smtClean="0"/>
            </a:br>
            <a:r>
              <a:rPr lang="en-US" sz="1600" dirty="0" smtClean="0"/>
              <a:t/>
            </a:r>
            <a:br>
              <a:rPr lang="en-US" sz="1600" dirty="0" smtClean="0"/>
            </a:br>
            <a:r>
              <a:rPr lang="en-US" sz="1600" b="1" dirty="0" smtClean="0"/>
              <a:t>Leakage: </a:t>
            </a:r>
            <a:r>
              <a:rPr lang="en-US" sz="1600" dirty="0" smtClean="0"/>
              <a:t/>
            </a:r>
            <a:br>
              <a:rPr lang="en-US" sz="1600" dirty="0" smtClean="0"/>
            </a:br>
            <a:r>
              <a:rPr lang="en-US" sz="1600" dirty="0" smtClean="0"/>
              <a:t>The distribution of profits or responsibilities for the repayment of loans to ensure a minimum amount of taxes are paid to preserve deal value (prevent leakage) when structuring a deal that involves several companies</a:t>
            </a:r>
            <a:r>
              <a:rPr lang="en-US" sz="1600" dirty="0" smtClean="0"/>
              <a:t>.</a:t>
            </a:r>
            <a:endParaRPr lang="en-US" sz="16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70000" lnSpcReduction="20000"/>
          </a:bodyPr>
          <a:lstStyle/>
          <a:p>
            <a:r>
              <a:rPr lang="en-US" sz="2800" b="1" dirty="0" smtClean="0"/>
              <a:t>Letter of intent (LOI): </a:t>
            </a:r>
            <a:r>
              <a:rPr lang="en-US" sz="2800" dirty="0" smtClean="0"/>
              <a:t/>
            </a:r>
            <a:br>
              <a:rPr lang="en-US" sz="2800" dirty="0" smtClean="0"/>
            </a:br>
            <a:r>
              <a:rPr lang="en-US" sz="2800" dirty="0" smtClean="0"/>
              <a:t>The initial document that outlines the goals of the parties involved in a deal and is drafted to open negotiations under clauses dictating exclusivity and secrecy. A LOI is sometimes called a memorandum of understanding (MOU).</a:t>
            </a:r>
            <a:br>
              <a:rPr lang="en-US" sz="2800" dirty="0" smtClean="0"/>
            </a:br>
            <a:r>
              <a:rPr lang="en-US" sz="2800" dirty="0" smtClean="0"/>
              <a:t/>
            </a:r>
            <a:br>
              <a:rPr lang="en-US" sz="2800" dirty="0" smtClean="0"/>
            </a:br>
            <a:r>
              <a:rPr lang="en-US" sz="2800" b="1" dirty="0" smtClean="0"/>
              <a:t>Leverage: </a:t>
            </a:r>
            <a:r>
              <a:rPr lang="en-US" sz="2800" dirty="0" smtClean="0"/>
              <a:t/>
            </a:r>
            <a:br>
              <a:rPr lang="en-US" sz="2800" dirty="0" smtClean="0"/>
            </a:br>
            <a:r>
              <a:rPr lang="en-US" sz="2800" dirty="0" smtClean="0"/>
              <a:t>The use of debt in an investment, including acquisitions and capital expenditures. With leverage, general partners can expedite improvements to portfolio companies and amplify returns.</a:t>
            </a:r>
            <a:br>
              <a:rPr lang="en-US" sz="2800" dirty="0" smtClean="0"/>
            </a:br>
            <a:r>
              <a:rPr lang="en-US" sz="2800" dirty="0" smtClean="0"/>
              <a:t/>
            </a:r>
            <a:br>
              <a:rPr lang="en-US" sz="2800" dirty="0" smtClean="0"/>
            </a:br>
            <a:r>
              <a:rPr lang="en-US" sz="2800" b="1" dirty="0" smtClean="0"/>
              <a:t>Limited partner (LP):</a:t>
            </a:r>
            <a:r>
              <a:rPr lang="en-US" sz="2800" dirty="0" smtClean="0"/>
              <a:t> </a:t>
            </a:r>
            <a:br>
              <a:rPr lang="en-US" sz="2800" dirty="0" smtClean="0"/>
            </a:br>
            <a:r>
              <a:rPr lang="en-US" sz="2800" dirty="0" smtClean="0"/>
              <a:t>An entity that commits capital to a general partner’s fund</a:t>
            </a:r>
            <a:r>
              <a:rPr lang="en-US" sz="2800" dirty="0" smtClean="0"/>
              <a:t>.</a:t>
            </a:r>
          </a:p>
          <a:p>
            <a:endParaRPr lang="en-US" sz="2800" dirty="0" smtClean="0"/>
          </a:p>
          <a:p>
            <a:r>
              <a:rPr lang="en-US" sz="2800" b="1" dirty="0" smtClean="0"/>
              <a:t>Liquidation: </a:t>
            </a:r>
            <a:r>
              <a:rPr lang="en-US" sz="2800" dirty="0" smtClean="0"/>
              <a:t/>
            </a:r>
            <a:br>
              <a:rPr lang="en-US" sz="2800" dirty="0" smtClean="0"/>
            </a:br>
            <a:r>
              <a:rPr lang="en-US" sz="2800" dirty="0" smtClean="0"/>
              <a:t>The process of selling assets in order to pay creditors (and potentially shareholders).</a:t>
            </a:r>
            <a:br>
              <a:rPr lang="en-US" sz="2800" dirty="0" smtClean="0"/>
            </a:br>
            <a:r>
              <a:rPr lang="en-US" sz="2800" dirty="0" smtClean="0"/>
              <a:t> </a:t>
            </a:r>
            <a:br>
              <a:rPr lang="en-US" sz="2800" dirty="0" smtClean="0"/>
            </a:br>
            <a:r>
              <a:rPr lang="en-US" sz="2800" b="1" dirty="0" smtClean="0"/>
              <a:t>Liquidity event:</a:t>
            </a:r>
            <a:r>
              <a:rPr lang="en-US" sz="2800" dirty="0" smtClean="0"/>
              <a:t> </a:t>
            </a:r>
            <a:br>
              <a:rPr lang="en-US" sz="2800" dirty="0" smtClean="0"/>
            </a:br>
            <a:r>
              <a:rPr lang="en-US" sz="2800" dirty="0" smtClean="0"/>
              <a:t>When a general partner sells equity in an asset and returns capital to its limited partners.</a:t>
            </a:r>
          </a:p>
          <a:p>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Autofit/>
          </a:bodyPr>
          <a:lstStyle/>
          <a:p>
            <a:endParaRPr lang="en-US" sz="1600" dirty="0" smtClean="0"/>
          </a:p>
          <a:p>
            <a:r>
              <a:rPr lang="en-US" sz="1600" dirty="0" smtClean="0"/>
              <a:t>MBO</a:t>
            </a:r>
          </a:p>
          <a:p>
            <a:r>
              <a:rPr lang="en-US" sz="1600" dirty="0" smtClean="0"/>
              <a:t>A transaction where a company’s management team purchases the assets and operations of the business they manage. A management buyout (MBO) is appealing to professional managers because of the greater potential rewards from being owners of the business rather than employees. MBOs are favored </a:t>
            </a:r>
            <a:r>
              <a:rPr lang="en-US" sz="1600" dirty="0" smtClean="0">
                <a:hlinkClick r:id="rId2"/>
              </a:rPr>
              <a:t>exit strategies</a:t>
            </a:r>
            <a:r>
              <a:rPr lang="en-US" sz="1600" dirty="0" smtClean="0"/>
              <a:t> for large corporations who wish to pursue the sale of divisions that are not part of their core business, or by private businesses where the owners wish to retire. The financing required for an MBO is often quite substantial, and is usually a combination of debt and equity that is derived from the buyers, financiers and sometimes the seller.</a:t>
            </a:r>
            <a:br>
              <a:rPr lang="en-US" sz="1600" dirty="0" smtClean="0"/>
            </a:br>
            <a:endParaRPr lang="en-US" sz="1600" b="1" dirty="0" smtClean="0"/>
          </a:p>
          <a:p>
            <a:r>
              <a:rPr lang="en-US" sz="1600" b="1" dirty="0" smtClean="0"/>
              <a:t>Management fee: </a:t>
            </a:r>
            <a:r>
              <a:rPr lang="en-US" sz="1600" dirty="0" smtClean="0"/>
              <a:t/>
            </a:r>
            <a:br>
              <a:rPr lang="en-US" sz="1600" dirty="0" smtClean="0"/>
            </a:br>
            <a:r>
              <a:rPr lang="en-US" sz="1600" dirty="0" smtClean="0"/>
              <a:t>The amount general partners charge limited partners to operate a fund. The fee is usually 0.5%–3% of the called capital amount.</a:t>
            </a:r>
            <a:br>
              <a:rPr lang="en-US" sz="1600" dirty="0" smtClean="0"/>
            </a:br>
            <a:r>
              <a:rPr lang="en-US" sz="1600" dirty="0" smtClean="0"/>
              <a:t/>
            </a:r>
            <a:br>
              <a:rPr lang="en-US" sz="1600" dirty="0" smtClean="0"/>
            </a:br>
            <a:r>
              <a:rPr lang="en-US" sz="1600" b="1" dirty="0" smtClean="0"/>
              <a:t>Material adverse change (MAC): </a:t>
            </a:r>
            <a:r>
              <a:rPr lang="en-US" sz="1600" dirty="0" smtClean="0"/>
              <a:t/>
            </a:r>
            <a:br>
              <a:rPr lang="en-US" sz="1600" dirty="0" smtClean="0"/>
            </a:br>
            <a:r>
              <a:rPr lang="en-US" sz="1600" dirty="0" smtClean="0"/>
              <a:t>In order for an LOI to become a share purchase agreement, usually the basic circumstances at the target company cannot change. Examples of such circumstances include maintaining profitability, keeping important customers or maintaining licenses.</a:t>
            </a:r>
            <a:br>
              <a:rPr lang="en-US" sz="1600" dirty="0" smtClean="0"/>
            </a:br>
            <a:r>
              <a:rPr lang="en-US" sz="1600" dirty="0" smtClean="0"/>
              <a:t> </a:t>
            </a:r>
            <a:br>
              <a:rPr lang="en-US" sz="1600" dirty="0" smtClean="0"/>
            </a:br>
            <a:r>
              <a:rPr lang="en-US" sz="1600" b="1" dirty="0" smtClean="0"/>
              <a:t>Merger: </a:t>
            </a:r>
            <a:r>
              <a:rPr lang="en-US" sz="1600" dirty="0" smtClean="0"/>
              <a:t/>
            </a:r>
            <a:br>
              <a:rPr lang="en-US" sz="1600" dirty="0" smtClean="0"/>
            </a:br>
            <a:r>
              <a:rPr lang="en-US" sz="1600" dirty="0" smtClean="0"/>
              <a:t>When two or more companies combine.</a:t>
            </a:r>
            <a:br>
              <a:rPr lang="en-US" sz="1600" dirty="0" smtClean="0"/>
            </a:br>
            <a:r>
              <a:rPr lang="en-US" sz="1600" dirty="0" smtClean="0"/>
              <a:t> </a:t>
            </a:r>
            <a:br>
              <a:rPr lang="en-US" sz="1600" dirty="0" smtClean="0"/>
            </a:br>
            <a:endParaRPr lang="en-US" sz="1600"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0000" lnSpcReduction="20000"/>
          </a:bodyPr>
          <a:lstStyle/>
          <a:p>
            <a:r>
              <a:rPr lang="en-US" sz="2800" b="1" dirty="0" smtClean="0"/>
              <a:t>Mezzanine investment: </a:t>
            </a:r>
            <a:r>
              <a:rPr lang="en-US" sz="2800" dirty="0" smtClean="0"/>
              <a:t/>
            </a:r>
            <a:br>
              <a:rPr lang="en-US" sz="2800" dirty="0" smtClean="0"/>
            </a:br>
            <a:r>
              <a:rPr lang="en-US" sz="2800" dirty="0" smtClean="0"/>
              <a:t>A financing round between senior and subordinated loans that typically includes equity-based options in the form of warrants.</a:t>
            </a:r>
          </a:p>
          <a:p>
            <a:endParaRPr lang="en-US" dirty="0" smtClean="0"/>
          </a:p>
          <a:p>
            <a:r>
              <a:rPr lang="en-US" b="1" dirty="0" smtClean="0"/>
              <a:t>Multiple </a:t>
            </a:r>
            <a:r>
              <a:rPr lang="en-US" b="1" dirty="0" smtClean="0"/>
              <a:t>Arbitrage</a:t>
            </a:r>
          </a:p>
          <a:p>
            <a:pPr>
              <a:buNone/>
            </a:pPr>
            <a:r>
              <a:rPr lang="en-US" dirty="0" smtClean="0"/>
              <a:t>	Multiple </a:t>
            </a:r>
            <a:r>
              <a:rPr lang="en-US" dirty="0" smtClean="0"/>
              <a:t>arbitrage is the practice of increasing the value of a company without having made any operational improvements to it. In other words, you are arbitraging the multiple at which the company is bought and sold.</a:t>
            </a:r>
          </a:p>
          <a:p>
            <a:pPr>
              <a:buNone/>
            </a:pPr>
            <a:r>
              <a:rPr lang="en-US" dirty="0" smtClean="0"/>
              <a:t>	</a:t>
            </a:r>
          </a:p>
          <a:p>
            <a:pPr>
              <a:buNone/>
            </a:pPr>
            <a:r>
              <a:rPr lang="en-US" dirty="0" smtClean="0"/>
              <a:t>	</a:t>
            </a:r>
            <a:r>
              <a:rPr lang="en-US" dirty="0" smtClean="0"/>
              <a:t>Multiple </a:t>
            </a:r>
            <a:r>
              <a:rPr lang="en-US" dirty="0" smtClean="0"/>
              <a:t>arbitrage is possible because company / asset valuations vary widely for different types of buyers, allowing there to be a buy-sell spread for varied acquirers. Knowing that simple changes can have significant effects at a future sale date allows private equity firms, and some strategic buyers, to assume a certain ROI based on the value inherent in a given </a:t>
            </a:r>
            <a:r>
              <a:rPr lang="en-US" dirty="0" smtClean="0"/>
              <a:t>company</a:t>
            </a:r>
          </a:p>
          <a:p>
            <a:pPr>
              <a:buNone/>
            </a:pPr>
            <a:endParaRPr lang="en-US" dirty="0" smtClean="0"/>
          </a:p>
          <a:p>
            <a:pPr>
              <a:buNone/>
            </a:pPr>
            <a:r>
              <a:rPr lang="en-US" dirty="0" smtClean="0"/>
              <a:t>Common examples / reasons for Multiple Arbitrage</a:t>
            </a:r>
          </a:p>
          <a:p>
            <a:pPr>
              <a:buNone/>
            </a:pPr>
            <a:r>
              <a:rPr lang="en-US" dirty="0" smtClean="0"/>
              <a:t>1. Merging companies to take advantage of size</a:t>
            </a:r>
          </a:p>
          <a:p>
            <a:pPr>
              <a:buNone/>
            </a:pPr>
            <a:r>
              <a:rPr lang="en-US" dirty="0" smtClean="0"/>
              <a:t>2. Repositioning the company in a better industry</a:t>
            </a:r>
          </a:p>
          <a:p>
            <a:pPr>
              <a:buNone/>
            </a:pPr>
            <a:r>
              <a:rPr lang="en-US" dirty="0" smtClean="0"/>
              <a:t>3. Finding alternate uses of products /platform or </a:t>
            </a:r>
            <a:r>
              <a:rPr lang="en-US" dirty="0" err="1" smtClean="0"/>
              <a:t>oter</a:t>
            </a:r>
            <a:r>
              <a:rPr lang="en-US" dirty="0" smtClean="0"/>
              <a:t> assets of the company thus making it more lucrative</a:t>
            </a:r>
          </a:p>
          <a:p>
            <a:pPr>
              <a:buNone/>
            </a:pPr>
            <a:r>
              <a:rPr lang="en-US" dirty="0" smtClean="0"/>
              <a:t>4. Taking company public</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67512"/>
          </a:xfrm>
        </p:spPr>
        <p:txBody>
          <a:bodyPr>
            <a:normAutofit fontScale="90000"/>
          </a:bodyPr>
          <a:lstStyle/>
          <a:p>
            <a:r>
              <a:rPr lang="en-US" dirty="0" smtClean="0"/>
              <a:t>Junk Bonds </a:t>
            </a:r>
            <a:endParaRPr lang="en-US" dirty="0"/>
          </a:p>
        </p:txBody>
      </p:sp>
      <p:sp>
        <p:nvSpPr>
          <p:cNvPr id="3" name="Content Placeholder 2"/>
          <p:cNvSpPr>
            <a:spLocks noGrp="1"/>
          </p:cNvSpPr>
          <p:nvPr>
            <p:ph idx="1"/>
          </p:nvPr>
        </p:nvSpPr>
        <p:spPr>
          <a:xfrm>
            <a:off x="457200" y="990600"/>
            <a:ext cx="8229600" cy="5334000"/>
          </a:xfrm>
        </p:spPr>
        <p:txBody>
          <a:bodyPr>
            <a:noAutofit/>
          </a:bodyPr>
          <a:lstStyle/>
          <a:p>
            <a:r>
              <a:rPr lang="en-US" sz="1600" dirty="0" smtClean="0"/>
              <a:t>When you buy a bond, you are lending your money to someone (the government or a private company) who promises to pay you back the money when the bond matures, plus interest. </a:t>
            </a:r>
          </a:p>
          <a:p>
            <a:r>
              <a:rPr lang="en-US" sz="1600" dirty="0" smtClean="0"/>
              <a:t>The ability of the bond issuer to meet its obligation is expressed in the bond's credit rating. Whether a company defaults on its bonds or not depends on its ability to pay back its debt.</a:t>
            </a:r>
          </a:p>
          <a:p>
            <a:pPr lvl="1"/>
            <a:r>
              <a:rPr lang="en-US" sz="1400" dirty="0" smtClean="0"/>
              <a:t>Bonds that have a high credit rating are known as investment-grade bonds. Bonds that are likely to default are called speculative or non-investment grade. Low-grade bonds may be issued by companies without long track records, or with questionable ability to meet their debt obligations. Because most brokers do not invest in these low-grade bonds, they are known as junk bonds. However, because of the very high interest rates these bond issues typically offer, they are also referred to as high-yield bonds.</a:t>
            </a:r>
          </a:p>
          <a:p>
            <a:pPr lvl="1"/>
            <a:r>
              <a:rPr lang="en-US" sz="1400" dirty="0" smtClean="0"/>
              <a:t>Because junk bonds have a high default risk, they are speculative. Default risk is the chance that a company or government will be unable to pay its obligations when the bonds mature. Defaults on bonds most often occur within the first several years of a bond's issue.</a:t>
            </a:r>
          </a:p>
          <a:p>
            <a:pPr lvl="1"/>
            <a:r>
              <a:rPr lang="en-US" sz="1400" dirty="0" smtClean="0"/>
              <a:t>Even when a junk bond defaults, it might still keep some of its value. The impact of a default on a bond's price is known as its default loss rate. Sometimes a bond's actual price loss is not the same as its rate of default loss. A default due to bankruptcy will probably reduce a bond's price more than a default due to a company changing its strategic direction.</a:t>
            </a:r>
          </a:p>
          <a:p>
            <a:r>
              <a:rPr lang="en-US" sz="1600" dirty="0" smtClean="0"/>
              <a:t>Default risk is determined by a credit rating system. A bond's credit rating is based on the risk of a bond issuer not making its payments on time, or at all. A bond's credit rating is measured by a grading system that starts with a rating of AAA for bonds least likely to default, all the way down to "D" for bonds that default. Junk bonds have a rating of BB or lower.</a:t>
            </a:r>
          </a:p>
          <a:p>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 they invest?</a:t>
            </a:r>
            <a:endParaRPr lang="en-US" dirty="0"/>
          </a:p>
        </p:txBody>
      </p:sp>
      <p:sp>
        <p:nvSpPr>
          <p:cNvPr id="3" name="Content Placeholder 2"/>
          <p:cNvSpPr>
            <a:spLocks noGrp="1"/>
          </p:cNvSpPr>
          <p:nvPr>
            <p:ph idx="1"/>
          </p:nvPr>
        </p:nvSpPr>
        <p:spPr/>
        <p:txBody>
          <a:bodyPr/>
          <a:lstStyle/>
          <a:p>
            <a:r>
              <a:rPr lang="en-US" dirty="0" smtClean="0"/>
              <a:t>They have a large scope of investments.</a:t>
            </a:r>
          </a:p>
          <a:p>
            <a:pPr lvl="1"/>
            <a:r>
              <a:rPr lang="en-US" dirty="0" smtClean="0"/>
              <a:t>Start ups</a:t>
            </a:r>
          </a:p>
          <a:p>
            <a:pPr lvl="1"/>
            <a:r>
              <a:rPr lang="en-US" dirty="0" smtClean="0"/>
              <a:t>Large companies</a:t>
            </a:r>
          </a:p>
          <a:p>
            <a:pPr lvl="1"/>
            <a:r>
              <a:rPr lang="en-US" dirty="0" smtClean="0"/>
              <a:t>Distressed assets / companies</a:t>
            </a:r>
          </a:p>
          <a:p>
            <a:pPr lvl="1"/>
            <a:r>
              <a:rPr lang="en-US" dirty="0" smtClean="0"/>
              <a:t>Projects (preferably ring fenced)</a:t>
            </a:r>
          </a:p>
          <a:p>
            <a:pPr lvl="2"/>
            <a:r>
              <a:rPr lang="en-US" dirty="0" smtClean="0"/>
              <a:t>Usually Longer term </a:t>
            </a:r>
          </a:p>
          <a:p>
            <a:pPr lvl="2"/>
            <a:r>
              <a:rPr lang="en-US" dirty="0" smtClean="0"/>
              <a:t>Usually to control </a:t>
            </a:r>
            <a:endParaRPr lang="en-US" dirty="0"/>
          </a:p>
        </p:txBody>
      </p:sp>
      <p:sp>
        <p:nvSpPr>
          <p:cNvPr id="4" name="Oval 3"/>
          <p:cNvSpPr/>
          <p:nvPr/>
        </p:nvSpPr>
        <p:spPr>
          <a:xfrm>
            <a:off x="6400800" y="2819400"/>
            <a:ext cx="1600200" cy="18288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Working on </a:t>
            </a:r>
          </a:p>
          <a:p>
            <a:pPr algn="ctr"/>
            <a:r>
              <a:rPr lang="en-US" dirty="0" smtClean="0"/>
              <a:t>buy side</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Junk Bond – Ratio used </a:t>
            </a:r>
            <a:endParaRPr lang="en-US" dirty="0"/>
          </a:p>
        </p:txBody>
      </p:sp>
      <p:sp>
        <p:nvSpPr>
          <p:cNvPr id="3" name="Content Placeholder 2"/>
          <p:cNvSpPr>
            <a:spLocks noGrp="1"/>
          </p:cNvSpPr>
          <p:nvPr>
            <p:ph idx="1"/>
          </p:nvPr>
        </p:nvSpPr>
        <p:spPr/>
        <p:txBody>
          <a:bodyPr>
            <a:normAutofit/>
          </a:bodyPr>
          <a:lstStyle/>
          <a:p>
            <a:r>
              <a:rPr lang="en-US" sz="2000" dirty="0" smtClean="0"/>
              <a:t>Various ratios are also used in credit analysis. One example is the current ratio, the ratio of a company's short-term assets to its short-term debts. The higher the current ratio, the lower the credit risk. A second example is the debt-to-equity ratio, a comparison of a company's total debt to its overall stock value.</a:t>
            </a:r>
          </a:p>
          <a:p>
            <a:pPr lvl="1"/>
            <a:r>
              <a:rPr lang="en-US" sz="2000" dirty="0" smtClean="0"/>
              <a:t>Before buying a junk bond, you should also consider its maturity date, the time at which the bond must be repaid by the bond issuer.</a:t>
            </a:r>
          </a:p>
          <a:p>
            <a:pPr lvl="1"/>
            <a:r>
              <a:rPr lang="en-US" sz="2000" dirty="0" smtClean="0"/>
              <a:t>The reason junk bonds offer higher yields is their greater likelihood of default. To avoid losing your money, it is important to have a clear understanding of the creditworthiness of the issuing firm and the factors that will impact its performance.</a:t>
            </a:r>
          </a:p>
          <a:p>
            <a:endParaRPr lang="en-US" sz="20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fontScale="55000" lnSpcReduction="20000"/>
          </a:bodyPr>
          <a:lstStyle/>
          <a:p>
            <a:r>
              <a:rPr lang="en-US" b="1" dirty="0" smtClean="0"/>
              <a:t>Non-disclosure agreement (NDA): </a:t>
            </a:r>
            <a:r>
              <a:rPr lang="en-US" dirty="0" smtClean="0"/>
              <a:t/>
            </a:r>
            <a:br>
              <a:rPr lang="en-US" dirty="0" smtClean="0"/>
            </a:br>
            <a:r>
              <a:rPr lang="en-US" dirty="0" smtClean="0"/>
              <a:t>also known as confidentiality agreement, is a pact between the parties involved in a deal that confirms they will not misuse the information exchanged during negotiations.</a:t>
            </a:r>
          </a:p>
          <a:p>
            <a:pPr>
              <a:buNone/>
            </a:pPr>
            <a:r>
              <a:rPr lang="en-US" dirty="0" smtClean="0"/>
              <a:t>	As such an NDA protects non-public information. </a:t>
            </a:r>
            <a:endParaRPr lang="en-US" dirty="0" smtClean="0"/>
          </a:p>
          <a:p>
            <a:pPr>
              <a:buNone/>
            </a:pPr>
            <a:endParaRPr lang="en-US" dirty="0" smtClean="0"/>
          </a:p>
          <a:p>
            <a:r>
              <a:rPr lang="en-US" sz="3100" b="1" dirty="0" smtClean="0"/>
              <a:t>Non Circumvention Agreement (NCA)</a:t>
            </a:r>
          </a:p>
          <a:p>
            <a:pPr>
              <a:buNone/>
            </a:pPr>
            <a:r>
              <a:rPr lang="en-US" dirty="0" smtClean="0"/>
              <a:t>	A non-circumvent agreement is used to protect the ideas and opportunities under a business deal. It generally provides that each party shall use the other party’s information only for the purpose of pursuing a business relationship between the parties. In the event the parties elect not to pursue a business relationship, neither party shall make any use of the other party’s information. </a:t>
            </a:r>
          </a:p>
          <a:p>
            <a:pPr>
              <a:buNone/>
            </a:pPr>
            <a:r>
              <a:rPr lang="en-US" dirty="0" smtClean="0"/>
              <a:t>Investment bankers have to introduce clients or clients interests or strategies to each other or counter party investment bankers. This agreement prevents the other investment banker or the client from approaching the other parties directly</a:t>
            </a:r>
          </a:p>
          <a:p>
            <a:pPr>
              <a:buNone/>
            </a:pPr>
            <a:r>
              <a:rPr lang="en-US" dirty="0" smtClean="0"/>
              <a:t> It is often signed together with a non-disclosure agreement.</a:t>
            </a:r>
          </a:p>
          <a:p>
            <a:pPr>
              <a:buNone/>
            </a:pPr>
            <a:endParaRPr lang="en-US" dirty="0" smtClean="0"/>
          </a:p>
          <a:p>
            <a:pPr>
              <a:buNone/>
            </a:pPr>
            <a:r>
              <a:rPr lang="en-US" b="1" dirty="0" smtClean="0"/>
              <a:t>NCNDA</a:t>
            </a:r>
          </a:p>
          <a:p>
            <a:r>
              <a:rPr lang="en-US" b="1" dirty="0" smtClean="0"/>
              <a:t>Here are some typical situations where you may want to use a Non-Disclosure / Non Circumvention Agreement:</a:t>
            </a:r>
          </a:p>
          <a:p>
            <a:r>
              <a:rPr lang="en-US" dirty="0" smtClean="0"/>
              <a:t>Presenting an invention or business idea to a potential partner, investor, or distributor</a:t>
            </a:r>
          </a:p>
          <a:p>
            <a:r>
              <a:rPr lang="en-US" dirty="0" smtClean="0"/>
              <a:t>Sharing financial, marketing, and other information with a prospective buyer of your business</a:t>
            </a:r>
          </a:p>
          <a:p>
            <a:r>
              <a:rPr lang="en-US" dirty="0" smtClean="0"/>
              <a:t>Showing a new product or technology to a prospective buyer or licensee</a:t>
            </a:r>
          </a:p>
          <a:p>
            <a:r>
              <a:rPr lang="en-US" dirty="0" smtClean="0"/>
              <a:t>Receiving services from a company or individual who may have access to some sensitive information in providing those services</a:t>
            </a:r>
          </a:p>
          <a:p>
            <a:r>
              <a:rPr lang="en-US" dirty="0" smtClean="0"/>
              <a:t>Allowing employees access to confidential and proprietary information of your business during the course of their job</a:t>
            </a:r>
          </a:p>
          <a:p>
            <a:pPr>
              <a:buNone/>
            </a:pPr>
            <a:endParaRPr lang="en-US" dirty="0"/>
          </a:p>
        </p:txBody>
      </p:sp>
      <p:sp>
        <p:nvSpPr>
          <p:cNvPr id="4" name="Title 1"/>
          <p:cNvSpPr>
            <a:spLocks noGrp="1"/>
          </p:cNvSpPr>
          <p:nvPr>
            <p:ph type="title"/>
          </p:nvPr>
        </p:nvSpPr>
        <p:spPr>
          <a:xfrm>
            <a:off x="609600" y="5943600"/>
            <a:ext cx="8229600" cy="762000"/>
          </a:xfrm>
        </p:spPr>
        <p:txBody>
          <a:bodyPr>
            <a:normAutofit fontScale="90000"/>
          </a:bodyPr>
          <a:lstStyle/>
          <a:p>
            <a:r>
              <a:rPr lang="en-US" dirty="0" smtClean="0"/>
              <a:t>Commonly used terms continued..</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key elements of Non-Disclosure Agreements:</a:t>
            </a:r>
            <a:endParaRPr lang="en-US" dirty="0"/>
          </a:p>
        </p:txBody>
      </p:sp>
      <p:sp>
        <p:nvSpPr>
          <p:cNvPr id="3" name="Content Placeholder 2"/>
          <p:cNvSpPr>
            <a:spLocks noGrp="1"/>
          </p:cNvSpPr>
          <p:nvPr>
            <p:ph idx="1"/>
          </p:nvPr>
        </p:nvSpPr>
        <p:spPr/>
        <p:txBody>
          <a:bodyPr>
            <a:noAutofit/>
          </a:bodyPr>
          <a:lstStyle/>
          <a:p>
            <a:r>
              <a:rPr lang="en-US" sz="2800" dirty="0" smtClean="0"/>
              <a:t>Identification of the parties</a:t>
            </a:r>
          </a:p>
          <a:p>
            <a:r>
              <a:rPr lang="en-US" sz="2800" dirty="0" smtClean="0"/>
              <a:t>Definition of what is deemed to be confidential</a:t>
            </a:r>
          </a:p>
          <a:p>
            <a:r>
              <a:rPr lang="en-US" sz="2800" dirty="0" smtClean="0"/>
              <a:t>The scope of the confidentiality obligation by the receiving party</a:t>
            </a:r>
          </a:p>
          <a:p>
            <a:r>
              <a:rPr lang="en-US" sz="2800" dirty="0" smtClean="0"/>
              <a:t>The exclusions from confidential treatment</a:t>
            </a:r>
          </a:p>
          <a:p>
            <a:r>
              <a:rPr lang="en-US" sz="2800" dirty="0" smtClean="0"/>
              <a:t>The term of the agreement</a:t>
            </a:r>
          </a:p>
          <a:p>
            <a:endParaRPr lang="en-US" sz="1600"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NDA Continued</a:t>
            </a:r>
            <a:endParaRPr lang="en-US" dirty="0"/>
          </a:p>
        </p:txBody>
      </p:sp>
      <p:sp>
        <p:nvSpPr>
          <p:cNvPr id="3" name="Content Placeholder 2"/>
          <p:cNvSpPr>
            <a:spLocks noGrp="1"/>
          </p:cNvSpPr>
          <p:nvPr>
            <p:ph idx="1"/>
          </p:nvPr>
        </p:nvSpPr>
        <p:spPr>
          <a:xfrm>
            <a:off x="457200" y="1524000"/>
            <a:ext cx="8229600" cy="4800600"/>
          </a:xfrm>
        </p:spPr>
        <p:txBody>
          <a:bodyPr>
            <a:normAutofit fontScale="55000" lnSpcReduction="20000"/>
          </a:bodyPr>
          <a:lstStyle/>
          <a:p>
            <a:pPr algn="just"/>
            <a:r>
              <a:rPr lang="en-US" b="1" dirty="0" smtClean="0"/>
              <a:t>The </a:t>
            </a:r>
            <a:r>
              <a:rPr lang="en-US" b="1" dirty="0" smtClean="0"/>
              <a:t>Parties to the Agreement</a:t>
            </a:r>
            <a:endParaRPr lang="en-US" dirty="0" smtClean="0"/>
          </a:p>
          <a:p>
            <a:pPr lvl="1" algn="just"/>
            <a:r>
              <a:rPr lang="en-US" dirty="0" smtClean="0"/>
              <a:t>The </a:t>
            </a:r>
            <a:r>
              <a:rPr lang="en-US" i="1" dirty="0" smtClean="0"/>
              <a:t>parties to the agreement</a:t>
            </a:r>
            <a:r>
              <a:rPr lang="en-US" dirty="0" smtClean="0"/>
              <a:t> are usually a straightforward description set forth at the beginning of the contract. If it’s an agreement where only one side is providing confidential information, then the </a:t>
            </a:r>
            <a:r>
              <a:rPr lang="en-US" i="1" dirty="0" smtClean="0"/>
              <a:t>disclosing party</a:t>
            </a:r>
            <a:r>
              <a:rPr lang="en-US" dirty="0" smtClean="0"/>
              <a:t> can be referred to as the disclosing party and the recipient of the information can simply be referred to as the recipient.</a:t>
            </a:r>
          </a:p>
          <a:p>
            <a:pPr lvl="1" algn="just"/>
            <a:r>
              <a:rPr lang="en-US" dirty="0" smtClean="0"/>
              <a:t>The one tricky part here is to think about whether any other people or companies may also be a party to the agreement. Does the recipient expect to show the confidential information to a related or affiliated company? To a partner? To an agent? If so, the NDA should also cover those third parties</a:t>
            </a:r>
            <a:r>
              <a:rPr lang="en-US" dirty="0" smtClean="0"/>
              <a:t>.</a:t>
            </a:r>
          </a:p>
          <a:p>
            <a:pPr lvl="1" algn="just"/>
            <a:endParaRPr lang="en-US" dirty="0" smtClean="0"/>
          </a:p>
          <a:p>
            <a:pPr algn="just"/>
            <a:r>
              <a:rPr lang="en-US" b="1" dirty="0" smtClean="0"/>
              <a:t>What Is Deemed Confidential?</a:t>
            </a:r>
            <a:endParaRPr lang="en-US" dirty="0" smtClean="0"/>
          </a:p>
          <a:p>
            <a:pPr lvl="1" algn="just"/>
            <a:r>
              <a:rPr lang="en-US" dirty="0" smtClean="0"/>
              <a:t>This section of the NDA deals with defining what confidential information means. Is it any information? Is it information that is only marked in writing as “confidential”? Can oral information conveyed be deemed confidential?</a:t>
            </a:r>
          </a:p>
          <a:p>
            <a:pPr lvl="1" algn="just"/>
            <a:r>
              <a:rPr lang="en-US" dirty="0" smtClean="0"/>
              <a:t>On one hand, the disclosing party wants this definition of confidential information to be as broad as possible to make sure the other side doesn’t find a loophole and start using its valuable secrets.</a:t>
            </a:r>
          </a:p>
          <a:p>
            <a:pPr lvl="1" algn="just"/>
            <a:r>
              <a:rPr lang="en-US" dirty="0" smtClean="0"/>
              <a:t>On the other hand, if you are the recipient of the information, you have a legitimate desire to make sure that the information that you are supposed to keep secret is clearly identified so that you know what you can and can’t use.</a:t>
            </a:r>
          </a:p>
          <a:p>
            <a:pPr lvl="1" algn="just"/>
            <a:r>
              <a:rPr lang="en-US" dirty="0" smtClean="0"/>
              <a:t>Oral information in particular can be tricky to deal with. Some recipients of information insist that only information conveyed in writing need be kept confidential. And, of course, the party giving oral information may say that that is too narrow. The usual compromise is that oral information can be deemed confidential information, but the disclosing party has to confirm to the other side in writing sometime shortly after it has disclosed so that the receiving party is now on notice as to what oral statements are deemed confidential.</a:t>
            </a:r>
          </a:p>
          <a:p>
            <a:pPr algn="just"/>
            <a:endParaRPr lang="en-US" dirty="0" smtClean="0"/>
          </a:p>
          <a:p>
            <a:pPr algn="just"/>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743712"/>
          </a:xfrm>
        </p:spPr>
        <p:txBody>
          <a:bodyPr>
            <a:normAutofit fontScale="90000"/>
          </a:bodyPr>
          <a:lstStyle/>
          <a:p>
            <a:r>
              <a:rPr lang="en-US" dirty="0" smtClean="0"/>
              <a:t>NDA continued..</a:t>
            </a:r>
            <a:endParaRPr lang="en-US" dirty="0"/>
          </a:p>
        </p:txBody>
      </p:sp>
      <p:sp>
        <p:nvSpPr>
          <p:cNvPr id="3" name="Content Placeholder 2"/>
          <p:cNvSpPr>
            <a:spLocks noGrp="1"/>
          </p:cNvSpPr>
          <p:nvPr>
            <p:ph idx="1"/>
          </p:nvPr>
        </p:nvSpPr>
        <p:spPr>
          <a:xfrm>
            <a:off x="457200" y="1143000"/>
            <a:ext cx="8229600" cy="5181600"/>
          </a:xfrm>
        </p:spPr>
        <p:txBody>
          <a:bodyPr>
            <a:noAutofit/>
          </a:bodyPr>
          <a:lstStyle/>
          <a:p>
            <a:r>
              <a:rPr lang="en-US" sz="1800" b="1" dirty="0" smtClean="0"/>
              <a:t>Scope of the Confidentiality Obligation</a:t>
            </a:r>
            <a:endParaRPr lang="en-US" sz="1800" dirty="0" smtClean="0"/>
          </a:p>
          <a:p>
            <a:pPr lvl="1" algn="just"/>
            <a:r>
              <a:rPr lang="en-US" sz="1600" dirty="0" smtClean="0"/>
              <a:t>The core of the Non-Disclosure Agreement is a two-part obligation on the receiver of the information: to keep the confidential information in fact confidential and not use the confidential information itself.</a:t>
            </a:r>
          </a:p>
          <a:p>
            <a:pPr lvl="1" algn="just"/>
            <a:r>
              <a:rPr lang="en-US" sz="1600" dirty="0" smtClean="0"/>
              <a:t>So the first part is that the recipient of the confidential information has to keep it secret. And this usually means that the recipient has to take reasonable steps to not let others have access to it. For example, reasonable steps could include that only a few people within the recipient’s company have access to the information and they are all informed of the nature of the confidentiality restrictions.</a:t>
            </a:r>
          </a:p>
          <a:p>
            <a:pPr lvl="1" algn="just"/>
            <a:r>
              <a:rPr lang="en-US" sz="1600" dirty="0" smtClean="0"/>
              <a:t>The second part is also crucial—that recipients can’t use the information themselves. After all, the last thing you want is for them to take your great idea or mailing list and make a </a:t>
            </a:r>
            <a:r>
              <a:rPr lang="en-US" sz="1600" dirty="0" err="1" smtClean="0"/>
              <a:t>bizillion</a:t>
            </a:r>
            <a:r>
              <a:rPr lang="en-US" sz="1600" dirty="0" smtClean="0"/>
              <a:t> dollars from it.</a:t>
            </a:r>
          </a:p>
          <a:p>
            <a:pPr lvl="1" algn="just"/>
            <a:r>
              <a:rPr lang="en-US" sz="1600" dirty="0" smtClean="0"/>
              <a:t>If the scope of the NDA is broad enough, then you can sue for damages or to stop the recipients if they breach either their confidentiality obligations or their non-use agreement</a:t>
            </a:r>
            <a:r>
              <a:rPr lang="en-US" sz="1600" dirty="0" smtClean="0"/>
              <a:t>.</a:t>
            </a:r>
            <a:endParaRPr lang="en-US" sz="1600" dirty="0" smtClean="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fontScale="85000" lnSpcReduction="20000"/>
          </a:bodyPr>
          <a:lstStyle/>
          <a:p>
            <a:r>
              <a:rPr lang="en-US" sz="2800" b="1" dirty="0" smtClean="0"/>
              <a:t>Exclusions from Confidentiality Treatment</a:t>
            </a:r>
            <a:endParaRPr lang="en-US" sz="2800" dirty="0" smtClean="0"/>
          </a:p>
          <a:p>
            <a:pPr lvl="1" algn="just"/>
            <a:r>
              <a:rPr lang="en-US" dirty="0" smtClean="0"/>
              <a:t>Every NDA has certain exclusions from the obligations of the receiving party. These exclusions are intended to address situations where it would be unfair or too burdensome for the other side to keep the information confidential.</a:t>
            </a:r>
          </a:p>
          <a:p>
            <a:pPr lvl="1" algn="just"/>
            <a:r>
              <a:rPr lang="en-US" dirty="0" smtClean="0"/>
              <a:t>The common exclusions include information that is</a:t>
            </a:r>
          </a:p>
          <a:p>
            <a:pPr lvl="1" algn="just"/>
            <a:r>
              <a:rPr lang="en-US" dirty="0" smtClean="0"/>
              <a:t>Already known to the recipient</a:t>
            </a:r>
          </a:p>
          <a:p>
            <a:pPr lvl="1" algn="just"/>
            <a:r>
              <a:rPr lang="en-US" dirty="0" smtClean="0"/>
              <a:t>Already publicly known (as long as the recipient didn’t wrongfully release it to the public)</a:t>
            </a:r>
          </a:p>
          <a:p>
            <a:pPr lvl="1" algn="just"/>
            <a:r>
              <a:rPr lang="en-US" dirty="0" smtClean="0"/>
              <a:t>Independently developed by the recipient without reference to or use of the confidential information of the disclosing party</a:t>
            </a:r>
          </a:p>
          <a:p>
            <a:pPr lvl="1" algn="just"/>
            <a:r>
              <a:rPr lang="en-US" dirty="0" smtClean="0"/>
              <a:t>Disclosed to the recipient by some other party who has no duty of the confidentiality to the disclosing party</a:t>
            </a:r>
          </a:p>
          <a:p>
            <a:pPr lvl="1" algn="just"/>
            <a:r>
              <a:rPr lang="en-US" dirty="0" smtClean="0"/>
              <a:t>The NDA can also deal with the situation in which the recipient of the information is forced to disclose the information through a legal process. The recipient should be allowed to do that if forced by court order without breaching the NDA as long as the recipient has warned the disclosing party in advance of the legal proceeding</a:t>
            </a:r>
            <a:r>
              <a:rPr lang="en-US" dirty="0" smtClean="0"/>
              <a:t>.</a:t>
            </a:r>
            <a:endParaRPr lang="en-US"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lstStyle/>
          <a:p>
            <a:r>
              <a:rPr lang="en-US" dirty="0" smtClean="0"/>
              <a:t>NDA continued</a:t>
            </a:r>
            <a:endParaRPr lang="en-US" dirty="0"/>
          </a:p>
        </p:txBody>
      </p:sp>
      <p:sp>
        <p:nvSpPr>
          <p:cNvPr id="3" name="Content Placeholder 2"/>
          <p:cNvSpPr>
            <a:spLocks noGrp="1"/>
          </p:cNvSpPr>
          <p:nvPr>
            <p:ph idx="1"/>
          </p:nvPr>
        </p:nvSpPr>
        <p:spPr/>
        <p:txBody>
          <a:bodyPr>
            <a:normAutofit fontScale="77500" lnSpcReduction="20000"/>
          </a:bodyPr>
          <a:lstStyle/>
          <a:p>
            <a:r>
              <a:rPr lang="en-US" b="1" dirty="0" smtClean="0"/>
              <a:t>Term of the Agreement</a:t>
            </a:r>
            <a:endParaRPr lang="en-US" dirty="0" smtClean="0"/>
          </a:p>
          <a:p>
            <a:pPr lvl="1" algn="just"/>
            <a:r>
              <a:rPr lang="en-US" dirty="0" smtClean="0"/>
              <a:t>How long should the NDA last? Some attorneys may argue that the NDA should last forever. Why should someone have the right to use your confidential information at any time?</a:t>
            </a:r>
          </a:p>
          <a:p>
            <a:pPr lvl="1" algn="just"/>
            <a:r>
              <a:rPr lang="en-US" dirty="0" smtClean="0"/>
              <a:t>But if you are the recipient of the confidential information, you probably want to insist on a definite term when the agreement ends. After all, most information after a certain number of years becomes useless anyway, and the cost of policing confidentiality obligations can become expensive if it’s a “forever” obligation.</a:t>
            </a:r>
          </a:p>
          <a:p>
            <a:pPr lvl="1" algn="just"/>
            <a:r>
              <a:rPr lang="en-US" dirty="0" smtClean="0"/>
              <a:t>So if you agree to a term, what is reasonable? Well, it really depends on the industry you are in and the type of information conveyed. In some businesses, a few years may be acceptable because the technology may change so fast as to render the information pretty much worthless.</a:t>
            </a:r>
          </a:p>
          <a:p>
            <a:pPr lvl="1" algn="just"/>
            <a:r>
              <a:rPr lang="en-US" dirty="0" smtClean="0"/>
              <a:t>Most agreements that I see (if they have a term) have a time limit of two to five years. But your NDA also needs to say that, even if the term is ended, the disclosing party isn’t giving up any other rights that it may have under copyright, patent, or other intellectual property laws.</a:t>
            </a:r>
          </a:p>
          <a:p>
            <a:endParaRPr lang="en-US" dirty="0" smtClean="0"/>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819912"/>
          </a:xfrm>
        </p:spPr>
        <p:txBody>
          <a:bodyPr>
            <a:normAutofit fontScale="90000"/>
          </a:bodyPr>
          <a:lstStyle/>
          <a:p>
            <a:r>
              <a:rPr lang="en-US" dirty="0" smtClean="0"/>
              <a:t>Commonly Used terms continued</a:t>
            </a:r>
            <a:endParaRPr lang="en-US" dirty="0"/>
          </a:p>
        </p:txBody>
      </p:sp>
      <p:sp>
        <p:nvSpPr>
          <p:cNvPr id="3" name="Content Placeholder 2"/>
          <p:cNvSpPr>
            <a:spLocks noGrp="1"/>
          </p:cNvSpPr>
          <p:nvPr>
            <p:ph idx="1"/>
          </p:nvPr>
        </p:nvSpPr>
        <p:spPr>
          <a:xfrm>
            <a:off x="457200" y="1524000"/>
            <a:ext cx="8229600" cy="4800600"/>
          </a:xfrm>
        </p:spPr>
        <p:txBody>
          <a:bodyPr>
            <a:normAutofit fontScale="85000" lnSpcReduction="20000"/>
          </a:bodyPr>
          <a:lstStyle/>
          <a:p>
            <a:r>
              <a:rPr lang="en-US" b="1" dirty="0" smtClean="0"/>
              <a:t>Offer Letter ; </a:t>
            </a:r>
          </a:p>
          <a:p>
            <a:pPr lvl="1"/>
            <a:r>
              <a:rPr lang="en-US" dirty="0" smtClean="0"/>
              <a:t>Non binding</a:t>
            </a:r>
          </a:p>
          <a:p>
            <a:pPr lvl="1"/>
            <a:r>
              <a:rPr lang="en-US" dirty="0" smtClean="0"/>
              <a:t>Refer ‘term sheet’</a:t>
            </a:r>
          </a:p>
          <a:p>
            <a:r>
              <a:rPr lang="en-US" b="1" dirty="0" smtClean="0"/>
              <a:t>Paid-in capital: </a:t>
            </a:r>
            <a:r>
              <a:rPr lang="en-US" dirty="0" smtClean="0"/>
              <a:t/>
            </a:r>
            <a:br>
              <a:rPr lang="en-US" dirty="0" smtClean="0"/>
            </a:br>
            <a:r>
              <a:rPr lang="en-US" dirty="0" smtClean="0"/>
              <a:t>	The </a:t>
            </a:r>
            <a:r>
              <a:rPr lang="en-US" dirty="0" smtClean="0"/>
              <a:t>amount of committed capital that has been transferred from the limited partner to the general partner.</a:t>
            </a:r>
          </a:p>
          <a:p>
            <a:r>
              <a:rPr lang="en-US" b="1" dirty="0" smtClean="0"/>
              <a:t>Placement agent: </a:t>
            </a:r>
            <a:r>
              <a:rPr lang="en-US" dirty="0" smtClean="0"/>
              <a:t/>
            </a:r>
            <a:br>
              <a:rPr lang="en-US" dirty="0" smtClean="0"/>
            </a:br>
            <a:r>
              <a:rPr lang="en-US" dirty="0" smtClean="0"/>
              <a:t>	A </a:t>
            </a:r>
            <a:r>
              <a:rPr lang="en-US" dirty="0" smtClean="0"/>
              <a:t>third-party firm that helps general partners fundraise. </a:t>
            </a:r>
            <a:r>
              <a:rPr lang="en-US" dirty="0" smtClean="0"/>
              <a:t>	Usually </a:t>
            </a:r>
            <a:r>
              <a:rPr lang="en-US" dirty="0" smtClean="0"/>
              <a:t>referred to as investment bankers, private bankers, </a:t>
            </a:r>
            <a:r>
              <a:rPr lang="en-US" dirty="0" smtClean="0"/>
              <a:t>	wealth </a:t>
            </a:r>
            <a:r>
              <a:rPr lang="en-US" dirty="0" smtClean="0"/>
              <a:t>managers, business brokers.</a:t>
            </a:r>
          </a:p>
          <a:p>
            <a:pPr lvl="1"/>
            <a:r>
              <a:rPr lang="en-US" dirty="0" smtClean="0"/>
              <a:t>It is placement of shares / debt instruments.</a:t>
            </a:r>
          </a:p>
          <a:p>
            <a:r>
              <a:rPr lang="en-US" dirty="0" smtClean="0"/>
              <a:t>Portfolio Company</a:t>
            </a:r>
          </a:p>
          <a:p>
            <a:pPr>
              <a:buNone/>
            </a:pPr>
            <a:r>
              <a:rPr lang="en-US" dirty="0" smtClean="0"/>
              <a:t>	</a:t>
            </a:r>
            <a:r>
              <a:rPr lang="en-US" dirty="0" smtClean="0"/>
              <a:t>A portfolio company is a company or entity in which a venture capital firm, a buyout firm, or a holding company invests. All companies currently backed by a private equity firm can be spoken of as the firm's portfolio.</a:t>
            </a:r>
            <a:endParaRPr lang="en-US" dirty="0" smtClean="0"/>
          </a:p>
          <a:p>
            <a:endParaRPr lang="en-US" dirty="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Pre-money valuation: </a:t>
            </a:r>
            <a:endParaRPr lang="en-US" dirty="0"/>
          </a:p>
        </p:txBody>
      </p:sp>
      <p:sp>
        <p:nvSpPr>
          <p:cNvPr id="3" name="Content Placeholder 2"/>
          <p:cNvSpPr>
            <a:spLocks noGrp="1"/>
          </p:cNvSpPr>
          <p:nvPr>
            <p:ph idx="1"/>
          </p:nvPr>
        </p:nvSpPr>
        <p:spPr/>
        <p:txBody>
          <a:bodyPr>
            <a:normAutofit/>
          </a:bodyPr>
          <a:lstStyle/>
          <a:p>
            <a:pPr algn="just">
              <a:buNone/>
            </a:pPr>
            <a:r>
              <a:rPr lang="en-US" sz="2000" dirty="0" smtClean="0"/>
              <a:t>The value of a company investors determine before they invest capital</a:t>
            </a:r>
            <a:r>
              <a:rPr lang="en-US" sz="2000" dirty="0" smtClean="0"/>
              <a:t>.</a:t>
            </a:r>
          </a:p>
          <a:p>
            <a:pPr algn="just">
              <a:buNone/>
            </a:pPr>
            <a:r>
              <a:rPr lang="en-US" sz="2000" dirty="0" smtClean="0"/>
              <a:t/>
            </a:r>
            <a:br>
              <a:rPr lang="en-US" sz="2000" dirty="0" smtClean="0"/>
            </a:br>
            <a:r>
              <a:rPr lang="en-US" sz="2000" dirty="0" smtClean="0"/>
              <a:t>A </a:t>
            </a:r>
            <a:r>
              <a:rPr lang="en-US" sz="2000" b="1" dirty="0" smtClean="0"/>
              <a:t>pre</a:t>
            </a:r>
            <a:r>
              <a:rPr lang="en-US" sz="2000" dirty="0" smtClean="0"/>
              <a:t>-</a:t>
            </a:r>
            <a:r>
              <a:rPr lang="en-US" sz="2000" b="1" dirty="0" smtClean="0"/>
              <a:t>money valuation</a:t>
            </a:r>
            <a:r>
              <a:rPr lang="en-US" sz="2000" dirty="0" smtClean="0"/>
              <a:t> is a term widely used in private equity or venture capital industries, referring to the </a:t>
            </a:r>
            <a:r>
              <a:rPr lang="en-US" sz="2000" b="1" dirty="0" smtClean="0"/>
              <a:t>valuation</a:t>
            </a:r>
            <a:r>
              <a:rPr lang="en-US" sz="2000" dirty="0" smtClean="0"/>
              <a:t> of a company or asset prior to an investment or financing. If an investment adds cash to a company, the company will have different </a:t>
            </a:r>
            <a:r>
              <a:rPr lang="en-US" sz="2000" b="1" dirty="0" smtClean="0"/>
              <a:t>valuations</a:t>
            </a:r>
            <a:r>
              <a:rPr lang="en-US" sz="2000" dirty="0" smtClean="0"/>
              <a:t> before and after the investment.</a:t>
            </a:r>
          </a:p>
          <a:p>
            <a:pPr algn="just">
              <a:buNone/>
            </a:pPr>
            <a:endParaRPr lang="en-US"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Post-money valuation: </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The value of a company after an infusion of capital.</a:t>
            </a:r>
          </a:p>
          <a:p>
            <a:pPr algn="just"/>
            <a:r>
              <a:rPr lang="en-US" dirty="0" smtClean="0"/>
              <a:t>Value of company + Cash Invested = Post money capital.</a:t>
            </a:r>
          </a:p>
          <a:p>
            <a:pPr algn="just"/>
            <a:endParaRPr lang="en-US" dirty="0" smtClean="0"/>
          </a:p>
          <a:p>
            <a:pPr algn="just"/>
            <a:r>
              <a:rPr lang="en-US" dirty="0" smtClean="0"/>
              <a:t>If an investors says, I will give you 1 million USD for a 20 percent stake in your company,</a:t>
            </a:r>
          </a:p>
          <a:p>
            <a:pPr lvl="1" algn="just"/>
            <a:r>
              <a:rPr lang="en-US" dirty="0" smtClean="0"/>
              <a:t>This means a 5 M USD valuation.</a:t>
            </a:r>
          </a:p>
          <a:p>
            <a:pPr lvl="1" algn="just"/>
            <a:r>
              <a:rPr lang="en-US" dirty="0" smtClean="0"/>
              <a:t>Is this Pre money ? Or Post money?</a:t>
            </a:r>
          </a:p>
          <a:p>
            <a:pPr lvl="1" algn="just"/>
            <a:r>
              <a:rPr lang="en-US" dirty="0" smtClean="0"/>
              <a:t>This is a post money valuation, </a:t>
            </a:r>
          </a:p>
          <a:p>
            <a:pPr lvl="1" algn="just"/>
            <a:r>
              <a:rPr lang="en-US" dirty="0" smtClean="0"/>
              <a:t>Making the pre money valuation 4 Million USD.</a:t>
            </a:r>
          </a:p>
          <a:p>
            <a:pPr lvl="1"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Where does a private equity firm raise funds?</a:t>
            </a:r>
            <a:endParaRPr lang="en-US" dirty="0"/>
          </a:p>
        </p:txBody>
      </p:sp>
      <p:sp>
        <p:nvSpPr>
          <p:cNvPr id="3" name="Content Placeholder 2"/>
          <p:cNvSpPr>
            <a:spLocks noGrp="1"/>
          </p:cNvSpPr>
          <p:nvPr>
            <p:ph idx="1"/>
          </p:nvPr>
        </p:nvSpPr>
        <p:spPr/>
        <p:txBody>
          <a:bodyPr>
            <a:normAutofit lnSpcReduction="10000"/>
          </a:bodyPr>
          <a:lstStyle/>
          <a:p>
            <a:r>
              <a:rPr lang="en-US" dirty="0" smtClean="0"/>
              <a:t>High Networth Individuals </a:t>
            </a:r>
          </a:p>
          <a:p>
            <a:r>
              <a:rPr lang="en-US" dirty="0" smtClean="0"/>
              <a:t>Pension Funds</a:t>
            </a:r>
          </a:p>
          <a:p>
            <a:r>
              <a:rPr lang="en-US" dirty="0" smtClean="0"/>
              <a:t>Banks  </a:t>
            </a:r>
          </a:p>
          <a:p>
            <a:r>
              <a:rPr lang="en-US" dirty="0" smtClean="0"/>
              <a:t>Financial Institutions</a:t>
            </a:r>
          </a:p>
          <a:p>
            <a:r>
              <a:rPr lang="en-US" dirty="0" smtClean="0"/>
              <a:t>Institutional Investors</a:t>
            </a:r>
          </a:p>
          <a:p>
            <a:endParaRPr lang="en-US" dirty="0" smtClean="0"/>
          </a:p>
          <a:p>
            <a:r>
              <a:rPr lang="en-US" dirty="0" smtClean="0"/>
              <a:t>Why do  they invest?</a:t>
            </a:r>
          </a:p>
          <a:p>
            <a:r>
              <a:rPr lang="en-US" dirty="0" smtClean="0"/>
              <a:t>To beat the normal public market returns through</a:t>
            </a:r>
          </a:p>
          <a:p>
            <a:pPr lvl="1"/>
            <a:r>
              <a:rPr lang="en-US" dirty="0" smtClean="0"/>
              <a:t>Deployment of capital</a:t>
            </a:r>
          </a:p>
          <a:p>
            <a:pPr lvl="1"/>
            <a:r>
              <a:rPr lang="en-US" dirty="0" smtClean="0"/>
              <a:t>Bringing in expertise in management</a:t>
            </a:r>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Pre – Post Money Valuation;  Logic</a:t>
            </a:r>
            <a:endParaRPr lang="en-US" dirty="0"/>
          </a:p>
        </p:txBody>
      </p:sp>
      <p:sp>
        <p:nvSpPr>
          <p:cNvPr id="3" name="Content Placeholder 2"/>
          <p:cNvSpPr>
            <a:spLocks noGrp="1"/>
          </p:cNvSpPr>
          <p:nvPr>
            <p:ph idx="1"/>
          </p:nvPr>
        </p:nvSpPr>
        <p:spPr/>
        <p:txBody>
          <a:bodyPr/>
          <a:lstStyle/>
          <a:p>
            <a:r>
              <a:rPr lang="en-US" dirty="0" smtClean="0"/>
              <a:t>Which valuation is important and when?</a:t>
            </a:r>
          </a:p>
          <a:p>
            <a:pPr lvl="1"/>
            <a:endParaRPr lang="en-US" dirty="0"/>
          </a:p>
        </p:txBody>
      </p:sp>
      <p:graphicFrame>
        <p:nvGraphicFramePr>
          <p:cNvPr id="4" name="Table 3"/>
          <p:cNvGraphicFramePr>
            <a:graphicFrameLocks noGrp="1"/>
          </p:cNvGraphicFramePr>
          <p:nvPr/>
        </p:nvGraphicFramePr>
        <p:xfrm>
          <a:off x="457200" y="2362200"/>
          <a:ext cx="6629400" cy="3505201"/>
        </p:xfrm>
        <a:graphic>
          <a:graphicData uri="http://schemas.openxmlformats.org/drawingml/2006/table">
            <a:tbl>
              <a:tblPr firstRow="1" bandRow="1">
                <a:tableStyleId>{5C22544A-7EE6-4342-B048-85BDC9FD1C3A}</a:tableStyleId>
              </a:tblPr>
              <a:tblGrid>
                <a:gridCol w="2209800"/>
                <a:gridCol w="2209800"/>
                <a:gridCol w="2209800"/>
              </a:tblGrid>
              <a:tr h="681567">
                <a:tc>
                  <a:txBody>
                    <a:bodyPr/>
                    <a:lstStyle/>
                    <a:p>
                      <a:endParaRPr lang="en-US" dirty="0"/>
                    </a:p>
                  </a:txBody>
                  <a:tcPr/>
                </a:tc>
                <a:tc>
                  <a:txBody>
                    <a:bodyPr/>
                    <a:lstStyle/>
                    <a:p>
                      <a:r>
                        <a:rPr lang="en-US" dirty="0" smtClean="0"/>
                        <a:t>Private</a:t>
                      </a:r>
                      <a:r>
                        <a:rPr lang="en-US" baseline="0" dirty="0" smtClean="0"/>
                        <a:t> Company</a:t>
                      </a:r>
                      <a:endParaRPr lang="en-US" dirty="0"/>
                    </a:p>
                  </a:txBody>
                  <a:tcPr/>
                </a:tc>
                <a:tc>
                  <a:txBody>
                    <a:bodyPr/>
                    <a:lstStyle/>
                    <a:p>
                      <a:r>
                        <a:rPr lang="en-US" dirty="0" smtClean="0"/>
                        <a:t>Public Company</a:t>
                      </a:r>
                      <a:endParaRPr lang="en-US" dirty="0"/>
                    </a:p>
                  </a:txBody>
                  <a:tcPr/>
                </a:tc>
              </a:tr>
              <a:tr h="1265767">
                <a:tc>
                  <a:txBody>
                    <a:bodyPr/>
                    <a:lstStyle/>
                    <a:p>
                      <a:r>
                        <a:rPr lang="en-US" dirty="0" smtClean="0"/>
                        <a:t>Pre Money Valuation</a:t>
                      </a:r>
                      <a:endParaRPr lang="en-US" dirty="0"/>
                    </a:p>
                  </a:txBody>
                  <a:tcPr/>
                </a:tc>
                <a:tc>
                  <a:txBody>
                    <a:bodyPr/>
                    <a:lstStyle/>
                    <a:p>
                      <a:r>
                        <a:rPr lang="en-US" dirty="0" smtClean="0"/>
                        <a:t>Important</a:t>
                      </a:r>
                      <a:endParaRPr lang="en-US" dirty="0"/>
                    </a:p>
                  </a:txBody>
                  <a:tcPr/>
                </a:tc>
                <a:tc>
                  <a:txBody>
                    <a:bodyPr/>
                    <a:lstStyle/>
                    <a:p>
                      <a:r>
                        <a:rPr lang="en-US" dirty="0" smtClean="0"/>
                        <a:t>Important from Market Pricing point of view</a:t>
                      </a:r>
                      <a:endParaRPr lang="en-US" dirty="0"/>
                    </a:p>
                  </a:txBody>
                  <a:tcPr/>
                </a:tc>
              </a:tr>
              <a:tr h="1557867">
                <a:tc>
                  <a:txBody>
                    <a:bodyPr/>
                    <a:lstStyle/>
                    <a:p>
                      <a:r>
                        <a:rPr lang="en-US" dirty="0" smtClean="0"/>
                        <a:t>Post Money Valuation</a:t>
                      </a:r>
                      <a:endParaRPr lang="en-US" dirty="0"/>
                    </a:p>
                  </a:txBody>
                  <a:tcPr/>
                </a:tc>
                <a:tc>
                  <a:txBody>
                    <a:bodyPr/>
                    <a:lstStyle/>
                    <a:p>
                      <a:r>
                        <a:rPr lang="en-US" dirty="0" smtClean="0"/>
                        <a:t>Not Important since there is NO place</a:t>
                      </a:r>
                      <a:r>
                        <a:rPr lang="en-US" baseline="0" dirty="0" smtClean="0"/>
                        <a:t> they can sell immediately</a:t>
                      </a:r>
                      <a:endParaRPr lang="en-US" dirty="0"/>
                    </a:p>
                  </a:txBody>
                  <a:tcPr/>
                </a:tc>
                <a:tc>
                  <a:txBody>
                    <a:bodyPr/>
                    <a:lstStyle/>
                    <a:p>
                      <a:r>
                        <a:rPr lang="en-US" dirty="0" smtClean="0"/>
                        <a:t>This is the Market Capitalization </a:t>
                      </a:r>
                      <a:endParaRPr lang="en-US" dirty="0"/>
                    </a:p>
                  </a:txBody>
                  <a:tcPr/>
                </a:tc>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normAutofit/>
          </a:bodyPr>
          <a:lstStyle/>
          <a:p>
            <a:r>
              <a:rPr lang="en-US" b="1" dirty="0" smtClean="0"/>
              <a:t>Public to private transaction</a:t>
            </a:r>
            <a:r>
              <a:rPr lang="en-US" dirty="0" smtClean="0"/>
              <a:t> (PTPs) A bid for a listed company that is generally made by a newly incorporated unlisted company. It is often financed by a mixture of: Share capital and/or loan notes from a venture capitalist and a management team</a:t>
            </a:r>
          </a:p>
          <a:p>
            <a:pPr lvl="1"/>
            <a:r>
              <a:rPr lang="en-US" dirty="0" smtClean="0"/>
              <a:t>This results in a public company going private.</a:t>
            </a:r>
          </a:p>
          <a:p>
            <a:pPr lvl="1"/>
            <a:r>
              <a:rPr lang="en-US" dirty="0" smtClean="0"/>
              <a:t>Like a delisting</a:t>
            </a:r>
          </a:p>
          <a:p>
            <a:pPr lvl="1"/>
            <a:r>
              <a:rPr lang="en-US" dirty="0" smtClean="0"/>
              <a:t>In cases where the management / majority stake holders feel that the company is undervalued, this is one of the ways forward.</a:t>
            </a:r>
          </a:p>
          <a:p>
            <a:endParaRPr lang="en-US" dirty="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410200"/>
          </a:xfrm>
        </p:spPr>
        <p:txBody>
          <a:bodyPr>
            <a:normAutofit fontScale="62500" lnSpcReduction="20000"/>
          </a:bodyPr>
          <a:lstStyle/>
          <a:p>
            <a:r>
              <a:rPr lang="en-US" b="1" dirty="0" smtClean="0"/>
              <a:t>Recapitalization: </a:t>
            </a:r>
            <a:r>
              <a:rPr lang="en-US" dirty="0" smtClean="0"/>
              <a:t/>
            </a:r>
            <a:br>
              <a:rPr lang="en-US" dirty="0" smtClean="0"/>
            </a:br>
            <a:r>
              <a:rPr lang="en-US" dirty="0" smtClean="0"/>
              <a:t>An investment strategy that involves restructuring a company’s debt and equity mixture.  Recapitalization may be motivated by a number of reasons. Usually, the large part of equity is replaced with debt or vice versa.</a:t>
            </a:r>
          </a:p>
          <a:p>
            <a:endParaRPr lang="en-US" b="1" dirty="0" smtClean="0"/>
          </a:p>
          <a:p>
            <a:r>
              <a:rPr lang="en-US" b="1" dirty="0" smtClean="0"/>
              <a:t>Leveraged recapitalization</a:t>
            </a:r>
            <a:r>
              <a:rPr lang="en-US" dirty="0" smtClean="0"/>
              <a:t> is a corporate strategy in which a company takes on significant additional debt with the intention of paying a large cash dividend to shareholders and/or repurchasing its own stock shares.</a:t>
            </a:r>
            <a:br>
              <a:rPr lang="en-US" dirty="0" smtClean="0"/>
            </a:br>
            <a:r>
              <a:rPr lang="en-US" dirty="0" smtClean="0"/>
              <a:t> </a:t>
            </a:r>
            <a:br>
              <a:rPr lang="en-US" dirty="0" smtClean="0"/>
            </a:br>
            <a:r>
              <a:rPr lang="en-US" b="1" dirty="0" smtClean="0"/>
              <a:t>Residual value to paid in (RVPI): </a:t>
            </a:r>
            <a:r>
              <a:rPr lang="en-US" dirty="0" smtClean="0"/>
              <a:t/>
            </a:r>
            <a:br>
              <a:rPr lang="en-US" dirty="0" smtClean="0"/>
            </a:br>
            <a:r>
              <a:rPr lang="en-US" dirty="0" smtClean="0"/>
              <a:t>The value of all remaining investments in a fund relative to the amount limited partners have contributed the fund.</a:t>
            </a:r>
            <a:br>
              <a:rPr lang="en-US" dirty="0" smtClean="0"/>
            </a:br>
            <a:r>
              <a:rPr lang="en-US" dirty="0" smtClean="0"/>
              <a:t> The ratio of the current value of all remaining investments within a fund to the total contributions of Limited Partners to date; any reinvested capital (resulting from recallable distributions) should be included in the denominator of this ratio</a:t>
            </a:r>
          </a:p>
          <a:p>
            <a:r>
              <a:rPr lang="en-US" dirty="0" smtClean="0"/>
              <a:t/>
            </a:r>
            <a:br>
              <a:rPr lang="en-US" dirty="0" smtClean="0"/>
            </a:br>
            <a:r>
              <a:rPr lang="en-US" b="1" dirty="0" smtClean="0"/>
              <a:t>Return on investment (ROI): </a:t>
            </a:r>
            <a:r>
              <a:rPr lang="en-US" dirty="0" smtClean="0"/>
              <a:t/>
            </a:r>
            <a:br>
              <a:rPr lang="en-US" dirty="0" smtClean="0"/>
            </a:br>
            <a:r>
              <a:rPr lang="en-US" dirty="0" smtClean="0"/>
              <a:t>The percentage of profit or loss that resulted from an investment.</a:t>
            </a:r>
            <a:br>
              <a:rPr lang="en-US" dirty="0" smtClean="0"/>
            </a:br>
            <a:r>
              <a:rPr lang="en-US" dirty="0" smtClean="0"/>
              <a:t> </a:t>
            </a:r>
            <a:br>
              <a:rPr lang="en-US" dirty="0" smtClean="0"/>
            </a:br>
            <a:r>
              <a:rPr lang="en-US" b="1" dirty="0" smtClean="0"/>
              <a:t>Reverse merger/Reverse takeover: </a:t>
            </a:r>
            <a:r>
              <a:rPr lang="en-US" dirty="0" smtClean="0"/>
              <a:t/>
            </a:r>
            <a:br>
              <a:rPr lang="en-US" dirty="0" smtClean="0"/>
            </a:br>
            <a:r>
              <a:rPr lang="en-US" dirty="0" smtClean="0"/>
              <a:t>When a private company acquires a public company.</a:t>
            </a:r>
            <a:br>
              <a:rPr lang="en-US" dirty="0" smtClean="0"/>
            </a:br>
            <a:r>
              <a:rPr lang="en-US" dirty="0" smtClean="0"/>
              <a:t>Usually this is done to avoid listing troubles, </a:t>
            </a:r>
          </a:p>
          <a:p>
            <a:pPr>
              <a:buNone/>
            </a:pPr>
            <a:r>
              <a:rPr lang="en-US" dirty="0" smtClean="0"/>
              <a:t/>
            </a:r>
            <a:br>
              <a:rPr lang="en-US" dirty="0" smtClean="0"/>
            </a:br>
            <a:r>
              <a:rPr lang="en-US" b="1" dirty="0" smtClean="0"/>
              <a:t>Reverse termination fee: </a:t>
            </a:r>
            <a:r>
              <a:rPr lang="en-US" dirty="0" smtClean="0"/>
              <a:t/>
            </a:r>
            <a:br>
              <a:rPr lang="en-US" dirty="0" smtClean="0"/>
            </a:br>
            <a:r>
              <a:rPr lang="en-US" dirty="0" smtClean="0"/>
              <a:t>A fee paid by the buyer if it breaches or decides to terminate a definitive acquisition agreement.</a:t>
            </a: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Total Value To Paid-in Ratio (TVPI)</a:t>
            </a:r>
            <a:endParaRPr lang="en-US" dirty="0"/>
          </a:p>
        </p:txBody>
      </p:sp>
      <p:sp>
        <p:nvSpPr>
          <p:cNvPr id="3" name="Content Placeholder 2"/>
          <p:cNvSpPr>
            <a:spLocks noGrp="1"/>
          </p:cNvSpPr>
          <p:nvPr>
            <p:ph idx="1"/>
          </p:nvPr>
        </p:nvSpPr>
        <p:spPr>
          <a:xfrm>
            <a:off x="457200" y="1295400"/>
            <a:ext cx="8229600" cy="4830763"/>
          </a:xfrm>
        </p:spPr>
        <p:txBody>
          <a:bodyPr>
            <a:normAutofit fontScale="70000" lnSpcReduction="20000"/>
          </a:bodyPr>
          <a:lstStyle/>
          <a:p>
            <a:pPr algn="just"/>
            <a:r>
              <a:rPr lang="en-US" dirty="0" smtClean="0"/>
              <a:t>A return multiple that relates the current value of remaining holdings within a private equity fund plus the total value of all distributions to date to the total amount of capital received by the fund to date. In this sense, it results from adding the distributed value to paid-in ratio (DVPI) to the residual value to paid-in ratio (RVPI):</a:t>
            </a:r>
          </a:p>
          <a:p>
            <a:pPr algn="just"/>
            <a:endParaRPr lang="en-US" dirty="0" smtClean="0"/>
          </a:p>
          <a:p>
            <a:pPr algn="just"/>
            <a:endParaRPr lang="en-US" dirty="0" smtClean="0"/>
          </a:p>
          <a:p>
            <a:pPr algn="just"/>
            <a:endParaRPr lang="en-US" dirty="0" smtClean="0"/>
          </a:p>
          <a:p>
            <a:pPr algn="just"/>
            <a:endParaRPr lang="en-US" dirty="0" smtClean="0"/>
          </a:p>
          <a:p>
            <a:pPr algn="just"/>
            <a:endParaRPr lang="en-US" dirty="0" smtClean="0"/>
          </a:p>
          <a:p>
            <a:pPr algn="just"/>
            <a:r>
              <a:rPr lang="en-US" dirty="0" smtClean="0"/>
              <a:t>Where: NAVT is the net asset value of the fund's holdings at the time of calculation; CFP denotes the cash flows paid in to the fund in the form of capital invested and fees paid; CFR refers to the cash flows distributed by the fund on past investments (it includes the return of </a:t>
            </a:r>
            <a:r>
              <a:rPr lang="en-US" dirty="0" err="1" smtClean="0"/>
              <a:t>uinvested</a:t>
            </a:r>
            <a:r>
              <a:rPr lang="en-US" dirty="0" smtClean="0"/>
              <a:t> funds and stock distributions).</a:t>
            </a:r>
          </a:p>
          <a:p>
            <a:pPr algn="just"/>
            <a:r>
              <a:rPr lang="en-US" dirty="0" smtClean="0"/>
              <a:t>TVPI provides a quite reasonable measure of investment performance towards the end of a fund’s life. This ratio usually reflects the minimum level of return that investors would expect from their investments in a fund</a:t>
            </a:r>
            <a:endParaRPr lang="en-US" dirty="0"/>
          </a:p>
        </p:txBody>
      </p:sp>
      <p:pic>
        <p:nvPicPr>
          <p:cNvPr id="1026" name="Picture 2" descr="TVPI"/>
          <p:cNvPicPr>
            <a:picLocks noChangeAspect="1" noChangeArrowheads="1"/>
          </p:cNvPicPr>
          <p:nvPr/>
        </p:nvPicPr>
        <p:blipFill>
          <a:blip r:embed="rId2"/>
          <a:srcRect/>
          <a:stretch>
            <a:fillRect/>
          </a:stretch>
        </p:blipFill>
        <p:spPr bwMode="auto">
          <a:xfrm>
            <a:off x="2514599" y="2743200"/>
            <a:ext cx="2758961" cy="762000"/>
          </a:xfrm>
          <a:prstGeom prst="rect">
            <a:avLst/>
          </a:prstGeom>
          <a:noFill/>
        </p:spPr>
      </p:pic>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b="1" i="1" dirty="0" smtClean="0"/>
              <a:t>Realization Multiple</a:t>
            </a:r>
            <a:r>
              <a:rPr lang="en-US" dirty="0" smtClean="0"/>
              <a:t/>
            </a:r>
            <a:br>
              <a:rPr lang="en-US" dirty="0" smtClean="0"/>
            </a:br>
            <a:r>
              <a:rPr lang="en-US" dirty="0" smtClean="0"/>
              <a:t>The </a:t>
            </a:r>
            <a:r>
              <a:rPr lang="en-US" dirty="0" smtClean="0">
                <a:hlinkClick r:id="rId2"/>
              </a:rPr>
              <a:t>realization multiple</a:t>
            </a:r>
            <a:r>
              <a:rPr lang="en-US" dirty="0" smtClean="0"/>
              <a:t> is also known as the distributions to paid-in (DPI) multiple. It is calculated by dividing the cumulative distributions by paid-in capital. The realization multiple, in conjunction with the investment multiple, gives a potential private equity investor insight into how much of the fund's return has actually been "realized", or paid out, to investors.</a:t>
            </a:r>
          </a:p>
          <a:p>
            <a:r>
              <a:rPr lang="en-US" b="1" dirty="0" smtClean="0"/>
              <a:t>Realization Multiple = Cumulative Distributions / Paid-In Capital</a:t>
            </a:r>
            <a:r>
              <a:rPr lang="en-US" dirty="0" smtClean="0"/>
              <a:t/>
            </a:r>
            <a:br>
              <a:rPr lang="en-US" dirty="0" smtClean="0"/>
            </a:br>
            <a:r>
              <a:rPr lang="en-US" dirty="0" smtClean="0"/>
              <a:t/>
            </a:r>
            <a:br>
              <a:rPr lang="en-US" dirty="0" smtClean="0"/>
            </a:br>
            <a:r>
              <a:rPr lang="en-US" b="1" i="1" dirty="0" smtClean="0"/>
              <a:t>PIC Multiple</a:t>
            </a:r>
            <a:r>
              <a:rPr lang="en-US" dirty="0" smtClean="0"/>
              <a:t/>
            </a:r>
            <a:br>
              <a:rPr lang="en-US" dirty="0" smtClean="0"/>
            </a:br>
            <a:r>
              <a:rPr lang="en-US" dirty="0" smtClean="0"/>
              <a:t>The PIC multiple is calculated by dividing paid-in capital by committed capital. This ratio shows a potential investor the percentage of a fund's committed capital that has actually been drawn down.</a:t>
            </a:r>
          </a:p>
          <a:p>
            <a:r>
              <a:rPr lang="en-US" b="1" dirty="0" smtClean="0"/>
              <a:t>PIC Multiple = Paid-In Capital / Committed Capital</a:t>
            </a:r>
            <a:r>
              <a:rPr lang="en-US" dirty="0" smtClean="0"/>
              <a:t/>
            </a:r>
            <a:br>
              <a:rPr lang="en-US" dirty="0" smtClean="0"/>
            </a:br>
            <a:r>
              <a:rPr lang="en-US" dirty="0" smtClean="0"/>
              <a:t/>
            </a:r>
            <a:br>
              <a:rPr lang="en-US" dirty="0" smtClean="0"/>
            </a:b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MOIC VS IRR </a:t>
            </a:r>
            <a:endParaRPr lang="en-US" dirty="0"/>
          </a:p>
        </p:txBody>
      </p:sp>
      <p:sp>
        <p:nvSpPr>
          <p:cNvPr id="3" name="Content Placeholder 2"/>
          <p:cNvSpPr>
            <a:spLocks noGrp="1"/>
          </p:cNvSpPr>
          <p:nvPr>
            <p:ph idx="1"/>
          </p:nvPr>
        </p:nvSpPr>
        <p:spPr/>
        <p:txBody>
          <a:bodyPr>
            <a:noAutofit/>
          </a:bodyPr>
          <a:lstStyle/>
          <a:p>
            <a:r>
              <a:rPr lang="en-US" sz="1400" dirty="0" smtClean="0"/>
              <a:t>MOIC stands for multiple on invested capital.</a:t>
            </a:r>
          </a:p>
          <a:p>
            <a:r>
              <a:rPr lang="en-US" sz="1400" dirty="0" smtClean="0"/>
              <a:t>If you have invested Rs. 100/- and received Rs. 1000/- regardless of the time </a:t>
            </a:r>
          </a:p>
          <a:p>
            <a:pPr lvl="1"/>
            <a:r>
              <a:rPr lang="en-US" sz="1200" dirty="0" smtClean="0"/>
              <a:t>Your MOIC is 10x.</a:t>
            </a:r>
          </a:p>
          <a:p>
            <a:r>
              <a:rPr lang="en-US" sz="1400" dirty="0" smtClean="0"/>
              <a:t>IRR is your return per annum.</a:t>
            </a:r>
          </a:p>
          <a:p>
            <a:pPr lvl="1"/>
            <a:r>
              <a:rPr lang="en-US" sz="1200" dirty="0" smtClean="0"/>
              <a:t>Here time is taken in to consideration.</a:t>
            </a:r>
          </a:p>
          <a:p>
            <a:r>
              <a:rPr lang="en-US" sz="1400" dirty="0" smtClean="0"/>
              <a:t>The IRR is the discount rate at which the </a:t>
            </a:r>
            <a:r>
              <a:rPr lang="en-US" sz="1400" dirty="0" smtClean="0">
                <a:hlinkClick r:id="rId2"/>
              </a:rPr>
              <a:t>net present value (NPV)</a:t>
            </a:r>
            <a:r>
              <a:rPr lang="en-US" sz="1400" dirty="0" smtClean="0"/>
              <a:t> of future cash flows from an investment is equal to zero. </a:t>
            </a:r>
          </a:p>
          <a:p>
            <a:r>
              <a:rPr lang="en-US" sz="1400" dirty="0" smtClean="0"/>
              <a:t>Functionally, the IRR is used by investors and businesses to find out if an investment is a good use of their money. An economist might say that it helps identify investment opportunity costs. A financial statistician would say that it links the present value of money and the future value of money for a given investment.</a:t>
            </a:r>
          </a:p>
          <a:p>
            <a:r>
              <a:rPr lang="en-US" sz="1400" dirty="0" smtClean="0"/>
              <a:t>This shouldn't be confused with the </a:t>
            </a:r>
            <a:r>
              <a:rPr lang="en-US" sz="1400" dirty="0" smtClean="0">
                <a:hlinkClick r:id="rId3"/>
              </a:rPr>
              <a:t>return on investment (ROI)</a:t>
            </a:r>
            <a:r>
              <a:rPr lang="en-US" sz="1400" dirty="0" smtClean="0"/>
              <a:t>. Return on investment ignores the time value of money, essentially making it a nominal number rather than a real number. The ROI might tell an investor the actual growth rate from start to finish, but it takes the IRR to show the return necessary to take out all cash flows and receive all of the value back from the investment</a:t>
            </a:r>
          </a:p>
          <a:p>
            <a:endParaRPr lang="en-US" sz="1600" dirty="0" smtClean="0"/>
          </a:p>
          <a:p>
            <a:r>
              <a:rPr lang="en-US" sz="1600" dirty="0" smtClean="0"/>
              <a:t>Formulae for IRR</a:t>
            </a:r>
          </a:p>
          <a:p>
            <a:pPr lvl="1"/>
            <a:r>
              <a:rPr lang="en-US" sz="1200" dirty="0" smtClean="0"/>
              <a:t>IRR = R1 + ((NPV1 x (R2 - R1)) / (NPV1 - NPV2)); where R1 and R2 are the randomly selected discount rates, and NPV1 and NPV2 are the higher and lower net present values, respectively.</a:t>
            </a:r>
            <a:br>
              <a:rPr lang="en-US" sz="1200" dirty="0" smtClean="0"/>
            </a:br>
            <a:r>
              <a:rPr lang="en-US" sz="1200" dirty="0" smtClean="0"/>
              <a:t/>
            </a:r>
            <a:br>
              <a:rPr lang="en-US" sz="1200" dirty="0" smtClean="0"/>
            </a:br>
            <a:endParaRPr lang="en-US" sz="1200" dirty="0" smtClean="0"/>
          </a:p>
          <a:p>
            <a:pPr lvl="2"/>
            <a:endParaRPr lang="en-US" sz="1100" dirty="0"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MOIC VS IRR</a:t>
            </a:r>
            <a:endParaRPr lang="en-US" dirty="0"/>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r>
              <a:rPr lang="en-US" dirty="0" smtClean="0"/>
              <a:t>Why is this important?</a:t>
            </a:r>
          </a:p>
          <a:p>
            <a:pPr lvl="1"/>
            <a:r>
              <a:rPr lang="en-US" dirty="0" smtClean="0"/>
              <a:t>Lets say we have two investment opportunities.</a:t>
            </a:r>
          </a:p>
          <a:p>
            <a:pPr lvl="1"/>
            <a:r>
              <a:rPr lang="en-US" dirty="0" smtClean="0"/>
              <a:t>Option one; Invest Rs. 1 </a:t>
            </a:r>
            <a:r>
              <a:rPr lang="en-US" dirty="0" err="1" smtClean="0"/>
              <a:t>lac</a:t>
            </a:r>
            <a:r>
              <a:rPr lang="en-US" dirty="0" smtClean="0"/>
              <a:t> </a:t>
            </a:r>
          </a:p>
          <a:p>
            <a:pPr lvl="2"/>
            <a:r>
              <a:rPr lang="en-US" dirty="0" smtClean="0"/>
              <a:t>Get Rs. 10 </a:t>
            </a:r>
            <a:r>
              <a:rPr lang="en-US" dirty="0" err="1" smtClean="0"/>
              <a:t>lacs</a:t>
            </a:r>
            <a:r>
              <a:rPr lang="en-US" dirty="0" smtClean="0"/>
              <a:t> after 10 years.</a:t>
            </a:r>
          </a:p>
          <a:p>
            <a:pPr lvl="1"/>
            <a:r>
              <a:rPr lang="en-US" dirty="0" smtClean="0"/>
              <a:t>Option two; Invest Rs. 1 Lac</a:t>
            </a:r>
          </a:p>
          <a:p>
            <a:pPr lvl="2"/>
            <a:r>
              <a:rPr lang="en-US" dirty="0" smtClean="0"/>
              <a:t>Get back </a:t>
            </a:r>
          </a:p>
          <a:p>
            <a:pPr lvl="3"/>
            <a:r>
              <a:rPr lang="en-US" dirty="0" smtClean="0"/>
              <a:t>Year 1 Rs. 150,000/-</a:t>
            </a:r>
          </a:p>
          <a:p>
            <a:pPr lvl="3"/>
            <a:r>
              <a:rPr lang="en-US" dirty="0" smtClean="0"/>
              <a:t>Year 2 Rs. 112,500/-</a:t>
            </a:r>
          </a:p>
          <a:p>
            <a:pPr lvl="3"/>
            <a:r>
              <a:rPr lang="en-US" dirty="0" smtClean="0"/>
              <a:t>Year 3 Rs. 112,500/-</a:t>
            </a:r>
          </a:p>
          <a:p>
            <a:pPr lvl="3"/>
            <a:r>
              <a:rPr lang="en-US" dirty="0" smtClean="0"/>
              <a:t>Year 4 Rs. 112,500/-</a:t>
            </a:r>
          </a:p>
          <a:p>
            <a:pPr lvl="3"/>
            <a:r>
              <a:rPr lang="en-US" dirty="0" smtClean="0"/>
              <a:t>Year 5 Rs. 112,500/-</a:t>
            </a:r>
          </a:p>
          <a:p>
            <a:pPr lvl="3"/>
            <a:r>
              <a:rPr lang="en-US" dirty="0" smtClean="0"/>
              <a:t>Year 6 Rs. 112,500/- Total return is Rs. 7,12,500/-</a:t>
            </a:r>
          </a:p>
          <a:p>
            <a:pPr lvl="2"/>
            <a:r>
              <a:rPr lang="en-US" dirty="0" smtClean="0"/>
              <a:t>The IRR is more than 130 % for the second investment.</a:t>
            </a:r>
          </a:p>
          <a:p>
            <a:pPr lvl="2"/>
            <a:r>
              <a:rPr lang="en-US" dirty="0" smtClean="0"/>
              <a:t>The IRR is less than 30 % for option one,.</a:t>
            </a:r>
          </a:p>
          <a:p>
            <a:pPr lvl="2"/>
            <a:r>
              <a:rPr lang="en-US" dirty="0" smtClean="0"/>
              <a:t>And lower for the first investment,.</a:t>
            </a:r>
          </a:p>
          <a:p>
            <a:pPr lvl="2"/>
            <a:r>
              <a:rPr lang="en-US" dirty="0" smtClean="0"/>
              <a:t>However the absolute returns are higher for the first investment.</a:t>
            </a:r>
          </a:p>
          <a:p>
            <a:pPr lvl="2"/>
            <a:endParaRPr lang="en-US" dirty="0" smtClean="0"/>
          </a:p>
          <a:p>
            <a:r>
              <a:rPr lang="en-US" dirty="0" smtClean="0"/>
              <a:t>Which investment is better?</a:t>
            </a:r>
          </a:p>
          <a:p>
            <a:pPr lvl="1"/>
            <a:r>
              <a:rPr lang="en-US" dirty="0" smtClean="0"/>
              <a:t>In most cases investors will select option two since IRR / Rate of return is higher.</a:t>
            </a:r>
          </a:p>
          <a:p>
            <a:pPr lvl="1"/>
            <a:r>
              <a:rPr lang="en-US" dirty="0" smtClean="0"/>
              <a:t>One thing we need to understand as investors that in case we select option two, we are assuming we will have a similar investment option in year 6. </a:t>
            </a:r>
          </a:p>
          <a:p>
            <a:pPr lvl="1"/>
            <a:r>
              <a:rPr lang="en-US" dirty="0" smtClean="0"/>
              <a:t>In a falling return scenario ; option one may be better.</a:t>
            </a:r>
          </a:p>
          <a:p>
            <a:pPr lvl="2"/>
            <a:endParaRPr lang="en-US" dirty="0" smtClean="0"/>
          </a:p>
          <a:p>
            <a:pPr lvl="2"/>
            <a:endParaRPr lang="en-US" dirty="0" smtClean="0"/>
          </a:p>
          <a:p>
            <a:pPr lvl="3"/>
            <a:endParaRPr lang="en-US" dirty="0" smtClean="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486400"/>
          </a:xfrm>
        </p:spPr>
        <p:txBody>
          <a:bodyPr>
            <a:normAutofit fontScale="70000" lnSpcReduction="20000"/>
          </a:bodyPr>
          <a:lstStyle/>
          <a:p>
            <a:pPr lvl="1">
              <a:buNone/>
            </a:pPr>
            <a:r>
              <a:rPr lang="en-US" b="1" dirty="0" smtClean="0"/>
              <a:t>Seed: </a:t>
            </a:r>
            <a:r>
              <a:rPr lang="en-US" dirty="0" smtClean="0"/>
              <a:t/>
            </a:r>
            <a:br>
              <a:rPr lang="en-US" dirty="0" smtClean="0"/>
            </a:br>
            <a:r>
              <a:rPr lang="en-US" dirty="0" smtClean="0"/>
              <a:t>The first stage of venture capital investment, before early stage. Also can be referred to as Angel investment. </a:t>
            </a:r>
          </a:p>
          <a:p>
            <a:pPr lvl="1">
              <a:buNone/>
            </a:pPr>
            <a:r>
              <a:rPr lang="en-US" b="1" dirty="0" smtClean="0"/>
              <a:t>Senior debt: </a:t>
            </a:r>
            <a:r>
              <a:rPr lang="en-US" dirty="0" smtClean="0"/>
              <a:t/>
            </a:r>
            <a:br>
              <a:rPr lang="en-US" dirty="0" smtClean="0"/>
            </a:br>
            <a:r>
              <a:rPr lang="en-US" dirty="0" smtClean="0"/>
              <a:t>The debt that takes priority over other securities in the event of liquidation.</a:t>
            </a:r>
          </a:p>
          <a:p>
            <a:pPr lvl="1"/>
            <a:r>
              <a:rPr lang="en-US" b="1" dirty="0" smtClean="0"/>
              <a:t>Senior debt</a:t>
            </a:r>
            <a:r>
              <a:rPr lang="en-US" dirty="0" smtClean="0"/>
              <a:t>, frequently issued in the form of </a:t>
            </a:r>
            <a:r>
              <a:rPr lang="en-US" b="1" dirty="0" smtClean="0"/>
              <a:t>senior notes</a:t>
            </a:r>
            <a:r>
              <a:rPr lang="en-US" dirty="0" smtClean="0"/>
              <a:t> or referred to as </a:t>
            </a:r>
            <a:r>
              <a:rPr lang="en-US" b="1" dirty="0" smtClean="0"/>
              <a:t>senior loans</a:t>
            </a:r>
            <a:r>
              <a:rPr lang="en-US" dirty="0" smtClean="0"/>
              <a:t>, is debt that takes priority over other unsecured or otherwise more "junior" debt owed by the issuer. Senior debt has greater seniority in the issuer's capital structure than subordinated debt. </a:t>
            </a:r>
          </a:p>
          <a:p>
            <a:pPr lvl="1"/>
            <a:r>
              <a:rPr lang="en-US" dirty="0" smtClean="0"/>
              <a:t>In the event the issuer goes bankrupt, senior debt theoretically must be repaid before other creditors receive any payment.</a:t>
            </a:r>
          </a:p>
          <a:p>
            <a:pPr lvl="1"/>
            <a:r>
              <a:rPr lang="en-US" dirty="0" smtClean="0"/>
              <a:t>Senior debt is often secured by collateral on which the lender has put in place a first lien. Usually this covers all the assets of a corporation</a:t>
            </a:r>
          </a:p>
          <a:p>
            <a:pPr lvl="1"/>
            <a:r>
              <a:rPr lang="en-US" dirty="0" smtClean="0"/>
              <a:t>It is the debt that has priority for repayment in a liquidation</a:t>
            </a:r>
            <a:r>
              <a:rPr lang="en-US" dirty="0" smtClean="0"/>
              <a:t>.</a:t>
            </a:r>
            <a:endParaRPr lang="en-US" dirty="0" smtClean="0"/>
          </a:p>
          <a:p>
            <a:pPr lvl="1"/>
            <a:r>
              <a:rPr lang="en-US" dirty="0" smtClean="0"/>
              <a:t>It is a class of corporate debt that has priority with respect to interest and principal over other classes of debt and over all classes of equity by the same issuer</a:t>
            </a:r>
          </a:p>
          <a:p>
            <a:r>
              <a:rPr lang="en-US" b="1" dirty="0" smtClean="0"/>
              <a:t>Senior Unsecured Debt</a:t>
            </a:r>
          </a:p>
          <a:p>
            <a:pPr lvl="1"/>
            <a:r>
              <a:rPr lang="en-US" dirty="0" smtClean="0"/>
              <a:t>A corporation can borrow money by issuing bonds or getting a bank loan. Both are different forms of debt. “Senior” means that the debt has priority over other types of debt in bankruptcy; “unsecured” means that the debt is not secured by any specific collateral</a:t>
            </a:r>
          </a:p>
          <a:p>
            <a:pPr>
              <a:buNone/>
            </a:pP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Capital Structure with respect to Senior Debt </a:t>
            </a:r>
            <a:endParaRPr lang="en-US" dirty="0"/>
          </a:p>
        </p:txBody>
      </p:sp>
      <p:pic>
        <p:nvPicPr>
          <p:cNvPr id="61442" name="Picture 2" descr="Related image"/>
          <p:cNvPicPr>
            <a:picLocks noChangeAspect="1" noChangeArrowheads="1"/>
          </p:cNvPicPr>
          <p:nvPr/>
        </p:nvPicPr>
        <p:blipFill>
          <a:blip r:embed="rId2"/>
          <a:srcRect/>
          <a:stretch>
            <a:fillRect/>
          </a:stretch>
        </p:blipFill>
        <p:spPr bwMode="auto">
          <a:xfrm>
            <a:off x="2057400" y="1905000"/>
            <a:ext cx="6858000" cy="4501969"/>
          </a:xfrm>
          <a:prstGeom prst="rect">
            <a:avLst/>
          </a:prstGeom>
          <a:noFill/>
        </p:spPr>
      </p:pic>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257800"/>
          </a:xfrm>
        </p:spPr>
        <p:txBody>
          <a:bodyPr>
            <a:normAutofit/>
          </a:bodyPr>
          <a:lstStyle/>
          <a:p>
            <a:r>
              <a:rPr lang="en-US" sz="2400" b="1" dirty="0" smtClean="0"/>
              <a:t>Share purchase agreement: </a:t>
            </a:r>
            <a:r>
              <a:rPr lang="en-US" sz="2400" dirty="0" smtClean="0"/>
              <a:t/>
            </a:r>
            <a:br>
              <a:rPr lang="en-US" sz="2400" dirty="0" smtClean="0"/>
            </a:br>
            <a:r>
              <a:rPr lang="en-US" sz="2400" dirty="0" smtClean="0"/>
              <a:t>- The final contract between parties involved in a deal that is subject to a number of condition precedents determined during negotiations.</a:t>
            </a:r>
          </a:p>
          <a:p>
            <a:pPr lvl="1"/>
            <a:r>
              <a:rPr lang="en-US" sz="2000" dirty="0" smtClean="0"/>
              <a:t>A </a:t>
            </a:r>
            <a:r>
              <a:rPr lang="en-US" sz="2000" b="1" dirty="0" smtClean="0"/>
              <a:t>Share Purchase Agreement</a:t>
            </a:r>
            <a:r>
              <a:rPr lang="en-US" sz="2000" dirty="0" smtClean="0"/>
              <a:t> is a sales </a:t>
            </a:r>
            <a:r>
              <a:rPr lang="en-US" sz="2000" b="1" dirty="0" smtClean="0"/>
              <a:t>agreement</a:t>
            </a:r>
            <a:r>
              <a:rPr lang="en-US" sz="2000" dirty="0" smtClean="0"/>
              <a:t> to be used to transfer and assign ownership (</a:t>
            </a:r>
            <a:r>
              <a:rPr lang="en-US" sz="2000" b="1" dirty="0" smtClean="0"/>
              <a:t>shares</a:t>
            </a:r>
            <a:r>
              <a:rPr lang="en-US" sz="2000" dirty="0" smtClean="0"/>
              <a:t> of </a:t>
            </a:r>
            <a:r>
              <a:rPr lang="en-US" sz="2000" b="1" dirty="0" smtClean="0"/>
              <a:t>stock</a:t>
            </a:r>
            <a:r>
              <a:rPr lang="en-US" sz="2000" dirty="0" smtClean="0"/>
              <a:t>) in a corporation. Who are the parties to the </a:t>
            </a:r>
            <a:r>
              <a:rPr lang="en-US" sz="2000" b="1" dirty="0" smtClean="0"/>
              <a:t>Share Purchase Agreement</a:t>
            </a:r>
            <a:r>
              <a:rPr lang="en-US" sz="2000" dirty="0" smtClean="0"/>
              <a:t>? The parties to a </a:t>
            </a:r>
            <a:r>
              <a:rPr lang="en-US" sz="2000" b="1" dirty="0" smtClean="0"/>
              <a:t>Share Purchase Agreement</a:t>
            </a:r>
            <a:r>
              <a:rPr lang="en-US" sz="2000" dirty="0" smtClean="0"/>
              <a:t> are the Purchaser and the Seller</a:t>
            </a:r>
          </a:p>
          <a:p>
            <a:pPr lvl="1"/>
            <a:endParaRPr lang="en-US"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Raising Funds…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Committed Capital</a:t>
            </a:r>
          </a:p>
          <a:p>
            <a:pPr lvl="1"/>
            <a:r>
              <a:rPr lang="en-US" dirty="0" smtClean="0"/>
              <a:t>Is the total amount that the LP agrees to invest in a fund over a period of time.</a:t>
            </a:r>
          </a:p>
          <a:p>
            <a:pPr lvl="1"/>
            <a:endParaRPr lang="en-US" dirty="0" smtClean="0"/>
          </a:p>
          <a:p>
            <a:pPr lvl="1"/>
            <a:r>
              <a:rPr lang="en-US" dirty="0" smtClean="0"/>
              <a:t>Depending on size of the fund, most funds have a minimum and a maximum amount a limited partner can or may invest.</a:t>
            </a:r>
          </a:p>
          <a:p>
            <a:pPr lvl="1"/>
            <a:r>
              <a:rPr lang="en-US" dirty="0" smtClean="0"/>
              <a:t>Committed capital is a legally binding commitment made during the fund raising process</a:t>
            </a:r>
          </a:p>
          <a:p>
            <a:pPr lvl="1"/>
            <a:r>
              <a:rPr lang="en-US" dirty="0" smtClean="0"/>
              <a:t>This money is not paid on day one but is drawn over a period of time as and when the fund makes investments.</a:t>
            </a:r>
          </a:p>
          <a:p>
            <a:pPr lvl="1"/>
            <a:r>
              <a:rPr lang="en-US" dirty="0" smtClean="0"/>
              <a:t>Different LP’s may commit different amounts; not every LP will invest the same amount. </a:t>
            </a:r>
          </a:p>
          <a:p>
            <a:pPr lvl="1"/>
            <a:r>
              <a:rPr lang="en-US" dirty="0" smtClean="0"/>
              <a:t>This amount can not be changed once the fund has been launched. (then next series)</a:t>
            </a:r>
          </a:p>
          <a:p>
            <a:pPr lvl="1"/>
            <a:endParaRPr lang="en-US" dirty="0" smtClean="0"/>
          </a:p>
          <a:p>
            <a:pPr lvl="1"/>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Sovereign wealth fund: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 sovereign wealth fund (SWF) consists of pools of money derived from a country's reserves, set aside for investment purposes to benefit the country's economy and citizens. </a:t>
            </a:r>
          </a:p>
          <a:p>
            <a:r>
              <a:rPr lang="en-US" dirty="0" smtClean="0"/>
              <a:t>Ideally the funding for a sovereign wealth fund (SWF) comes from central bank reserves that accumulate as a result of budget and trade surpluses, and from revenue generated from the exports of natural resources.</a:t>
            </a:r>
          </a:p>
          <a:p>
            <a:pPr lvl="1"/>
            <a:r>
              <a:rPr lang="en-US" dirty="0" smtClean="0"/>
              <a:t>But today this is not the case, many such funds have been formed by countries with no trade surplus. This is more like a portfolio created and owned by governments with a design to own assets globally. This may be strategic in nature.</a:t>
            </a:r>
          </a:p>
          <a:p>
            <a:endParaRPr lang="en-US" dirty="0" smtClean="0"/>
          </a:p>
          <a:p>
            <a:r>
              <a:rPr lang="en-US" b="1" dirty="0" smtClean="0"/>
              <a:t>World’s largest sovereign wealth fund hits $1 trillion for first time</a:t>
            </a:r>
          </a:p>
          <a:p>
            <a:pPr lvl="1"/>
            <a:r>
              <a:rPr lang="en-US" dirty="0" smtClean="0"/>
              <a:t>The Norwegian sovereign wealth fund, </a:t>
            </a:r>
          </a:p>
          <a:p>
            <a:pPr lvl="1"/>
            <a:r>
              <a:rPr lang="en-US" dirty="0" err="1" smtClean="0"/>
              <a:t>Norges</a:t>
            </a:r>
            <a:r>
              <a:rPr lang="en-US" dirty="0" smtClean="0"/>
              <a:t> Bank says $1 trillion mark was never forecast</a:t>
            </a:r>
          </a:p>
          <a:p>
            <a:pPr lvl="1"/>
            <a:r>
              <a:rPr lang="en-US" dirty="0" smtClean="0"/>
              <a:t>Ref. www.cnbc.com 19 Sept 2017 </a:t>
            </a:r>
            <a:br>
              <a:rPr lang="en-US" dirty="0" smtClean="0"/>
            </a:br>
            <a:endParaRPr lang="en-US"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smtClean="0"/>
              <a:t>Terms Continued..</a:t>
            </a:r>
            <a:endParaRPr lang="en-US" dirty="0"/>
          </a:p>
        </p:txBody>
      </p:sp>
      <p:sp>
        <p:nvSpPr>
          <p:cNvPr id="3" name="Content Placeholder 2"/>
          <p:cNvSpPr>
            <a:spLocks noGrp="1"/>
          </p:cNvSpPr>
          <p:nvPr>
            <p:ph idx="1"/>
          </p:nvPr>
        </p:nvSpPr>
        <p:spPr>
          <a:xfrm>
            <a:off x="457200" y="1371600"/>
            <a:ext cx="8229600" cy="4953000"/>
          </a:xfrm>
        </p:spPr>
        <p:txBody>
          <a:bodyPr>
            <a:normAutofit fontScale="62500" lnSpcReduction="20000"/>
          </a:bodyPr>
          <a:lstStyle/>
          <a:p>
            <a:r>
              <a:rPr lang="en-US" b="1" dirty="0" smtClean="0"/>
              <a:t>Spin-off: </a:t>
            </a:r>
            <a:r>
              <a:rPr lang="en-US" dirty="0" smtClean="0"/>
              <a:t/>
            </a:r>
            <a:br>
              <a:rPr lang="en-US" dirty="0" smtClean="0"/>
            </a:br>
            <a:r>
              <a:rPr lang="en-US" dirty="0" smtClean="0"/>
              <a:t>A type of divestiture that creates an independent company through the sale or distribution of new shares of an existing business or division of a company.</a:t>
            </a:r>
          </a:p>
          <a:p>
            <a:r>
              <a:rPr lang="en-US" b="1" dirty="0" smtClean="0"/>
              <a:t>Staple financing:</a:t>
            </a:r>
            <a:r>
              <a:rPr lang="en-US" dirty="0" smtClean="0"/>
              <a:t> </a:t>
            </a:r>
            <a:br>
              <a:rPr lang="en-US" dirty="0" smtClean="0"/>
            </a:br>
            <a:r>
              <a:rPr lang="en-US" b="1" dirty="0" smtClean="0"/>
              <a:t>Staple financing</a:t>
            </a:r>
            <a:r>
              <a:rPr lang="en-US" dirty="0" smtClean="0"/>
              <a:t> is a pre-arranged </a:t>
            </a:r>
            <a:r>
              <a:rPr lang="en-US" b="1" dirty="0" smtClean="0"/>
              <a:t>financing</a:t>
            </a:r>
            <a:r>
              <a:rPr lang="en-US" dirty="0" smtClean="0"/>
              <a:t> package offered to potential bidders in an acquisition. </a:t>
            </a:r>
            <a:r>
              <a:rPr lang="en-US" b="1" dirty="0" smtClean="0"/>
              <a:t>Staple financing</a:t>
            </a:r>
            <a:r>
              <a:rPr lang="en-US" dirty="0" smtClean="0"/>
              <a:t> is arranged by the investment bank advising the selling company and includes all details of the lending package, including the principal, fees and loan covenants </a:t>
            </a:r>
            <a:br>
              <a:rPr lang="en-US" dirty="0" smtClean="0"/>
            </a:br>
            <a:r>
              <a:rPr lang="en-US" dirty="0" smtClean="0"/>
              <a:t/>
            </a:r>
            <a:br>
              <a:rPr lang="en-US" dirty="0" smtClean="0"/>
            </a:br>
            <a:r>
              <a:rPr lang="en-US" b="1" dirty="0" smtClean="0"/>
              <a:t>Step-up multiple:</a:t>
            </a:r>
            <a:r>
              <a:rPr lang="en-US" dirty="0" smtClean="0"/>
              <a:t> </a:t>
            </a:r>
            <a:br>
              <a:rPr lang="en-US" dirty="0" smtClean="0"/>
            </a:br>
            <a:r>
              <a:rPr lang="en-US" dirty="0" smtClean="0"/>
              <a:t>The difference between the post-valuation of a company's previous VC round and the pre-money valuation of its new round. </a:t>
            </a:r>
          </a:p>
          <a:p>
            <a:r>
              <a:rPr lang="en-US" b="1" dirty="0" smtClean="0"/>
              <a:t>Subordinated debt:</a:t>
            </a:r>
            <a:r>
              <a:rPr lang="en-US" dirty="0" smtClean="0"/>
              <a:t> </a:t>
            </a:r>
            <a:br>
              <a:rPr lang="en-US" dirty="0" smtClean="0"/>
            </a:br>
            <a:r>
              <a:rPr lang="en-US" dirty="0" smtClean="0"/>
              <a:t>Loans that have a lower priority than senior debt in the event of liquidation.</a:t>
            </a:r>
          </a:p>
          <a:p>
            <a:r>
              <a:rPr lang="en-US" b="1" dirty="0" smtClean="0"/>
              <a:t>Target company:</a:t>
            </a:r>
            <a:r>
              <a:rPr lang="en-US" dirty="0" smtClean="0"/>
              <a:t> </a:t>
            </a:r>
            <a:br>
              <a:rPr lang="en-US" dirty="0" smtClean="0"/>
            </a:br>
            <a:r>
              <a:rPr lang="en-US" dirty="0" smtClean="0"/>
              <a:t>The entity purchased by an acquirer.</a:t>
            </a:r>
          </a:p>
          <a:p>
            <a:r>
              <a:rPr lang="en-US" dirty="0" smtClean="0"/>
              <a:t>In an NDA NCA the target for joint venture / merger / acquisition or other alliances is called the target company. May not necessarily refer to a company being acquired.</a:t>
            </a:r>
          </a:p>
          <a:p>
            <a:endParaRPr lang="en-US" dirty="0" smtClean="0"/>
          </a:p>
          <a:p>
            <a:r>
              <a:rPr lang="en-US" b="1" dirty="0" smtClean="0"/>
              <a:t>Tranche: </a:t>
            </a:r>
            <a:r>
              <a:rPr lang="en-US" dirty="0" smtClean="0"/>
              <a:t> </a:t>
            </a:r>
            <a:br>
              <a:rPr lang="en-US" dirty="0" smtClean="0"/>
            </a:br>
            <a:r>
              <a:rPr lang="en-US" dirty="0" smtClean="0"/>
              <a:t>A portion of an investment dependent on a company hitting certain milestones. Every tranche of a round is part of the same round.</a:t>
            </a:r>
            <a:br>
              <a:rPr lang="en-US" dirty="0" smtClean="0"/>
            </a:br>
            <a:endParaRPr 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b="1" dirty="0" smtClean="0"/>
              <a:t>Underwriting</a:t>
            </a:r>
            <a:endParaRPr lang="en-US" dirty="0"/>
          </a:p>
        </p:txBody>
      </p:sp>
      <p:sp>
        <p:nvSpPr>
          <p:cNvPr id="3" name="Content Placeholder 2"/>
          <p:cNvSpPr>
            <a:spLocks noGrp="1"/>
          </p:cNvSpPr>
          <p:nvPr>
            <p:ph idx="1"/>
          </p:nvPr>
        </p:nvSpPr>
        <p:spPr>
          <a:xfrm>
            <a:off x="457200" y="1371600"/>
            <a:ext cx="8229600" cy="4953000"/>
          </a:xfrm>
        </p:spPr>
        <p:txBody>
          <a:bodyPr>
            <a:normAutofit fontScale="62500" lnSpcReduction="20000"/>
          </a:bodyPr>
          <a:lstStyle/>
          <a:p>
            <a:pPr algn="just"/>
            <a:r>
              <a:rPr lang="en-US" dirty="0" smtClean="0"/>
              <a:t>When investment banks issue debt and equity securities on behalf of corporations and governments to generate investment capital.</a:t>
            </a:r>
          </a:p>
          <a:p>
            <a:pPr algn="just"/>
            <a:r>
              <a:rPr lang="en-US" dirty="0" smtClean="0"/>
              <a:t>An </a:t>
            </a:r>
            <a:r>
              <a:rPr lang="en-US" b="1" dirty="0" smtClean="0"/>
              <a:t>underwriter</a:t>
            </a:r>
            <a:r>
              <a:rPr lang="en-US" dirty="0" smtClean="0"/>
              <a:t> is a company or other entity that administers the public issuance and distribution of securities from a corporation or other issuing body. ...</a:t>
            </a:r>
            <a:r>
              <a:rPr lang="en-US" b="1" dirty="0" smtClean="0"/>
              <a:t>Underwriters</a:t>
            </a:r>
            <a:r>
              <a:rPr lang="en-US" dirty="0" smtClean="0"/>
              <a:t> generally receive </a:t>
            </a:r>
            <a:r>
              <a:rPr lang="en-US" b="1" dirty="0" smtClean="0"/>
              <a:t>underwriting</a:t>
            </a:r>
            <a:r>
              <a:rPr lang="en-US" dirty="0" smtClean="0"/>
              <a:t> fees from their issuing clients, but they also can earn profits when selling the </a:t>
            </a:r>
            <a:r>
              <a:rPr lang="en-US" b="1" dirty="0" smtClean="0"/>
              <a:t>underwritten shares</a:t>
            </a:r>
            <a:r>
              <a:rPr lang="en-US" dirty="0" smtClean="0"/>
              <a:t> to investors</a:t>
            </a:r>
          </a:p>
          <a:p>
            <a:pPr algn="just"/>
            <a:r>
              <a:rPr lang="en-US" b="1" dirty="0" smtClean="0"/>
              <a:t>Underwriting of Shares</a:t>
            </a:r>
            <a:r>
              <a:rPr lang="en-US" dirty="0" smtClean="0"/>
              <a:t> means the contract in which underwriter agrees to buy shares which will not be subscribed by public.</a:t>
            </a:r>
          </a:p>
          <a:p>
            <a:pPr algn="just"/>
            <a:r>
              <a:rPr lang="en-US" dirty="0" smtClean="0"/>
              <a:t>A mortgage </a:t>
            </a:r>
            <a:r>
              <a:rPr lang="en-US" b="1" dirty="0" smtClean="0"/>
              <a:t>underwriter</a:t>
            </a:r>
            <a:r>
              <a:rPr lang="en-US" dirty="0" smtClean="0"/>
              <a:t> is a credit analyst. And ultimately they approve or deny your credit request. He or she uses a </a:t>
            </a:r>
            <a:r>
              <a:rPr lang="en-US" b="1" dirty="0" smtClean="0"/>
              <a:t>process</a:t>
            </a:r>
            <a:r>
              <a:rPr lang="en-US" dirty="0" smtClean="0"/>
              <a:t> called layering where they assess the total risk by reviewing all the different factors to determine your credit worthiness.</a:t>
            </a:r>
          </a:p>
          <a:p>
            <a:pPr algn="just"/>
            <a:r>
              <a:rPr lang="en-US" dirty="0" smtClean="0"/>
              <a:t>Insurance underwriters are employed by insurance companies to help price life insurance, health insurance, commercial liability insurance and homeowners insurance, among others. Underwriters use analytical data and actuarial data to determine the likelihood and magnitude of a claims payout over the life of the policy. Evaluating an insurer's risk prior to the policy period and at renewal is a vital function of an underwriter</a:t>
            </a:r>
          </a:p>
          <a:p>
            <a:pPr lvl="1" algn="just"/>
            <a:r>
              <a:rPr lang="en-US" dirty="0" smtClean="0"/>
              <a:t>Insurance companies need a balance in underwriting: between being too aggressive or too conservative in their underwriting duties. If they are too aggressive, greater-than-expected claims could cut into company earnings; if they are too conservative, they will be </a:t>
            </a:r>
            <a:r>
              <a:rPr lang="en-US" dirty="0" err="1" smtClean="0"/>
              <a:t>outpriced</a:t>
            </a:r>
            <a:r>
              <a:rPr lang="en-US" dirty="0" smtClean="0"/>
              <a:t> by the competition and lose business</a:t>
            </a:r>
            <a:br>
              <a:rPr lang="en-US" dirty="0" smtClean="0"/>
            </a:br>
            <a:r>
              <a:rPr lang="en-US" dirty="0" smtClean="0"/>
              <a:t/>
            </a:r>
            <a:br>
              <a:rPr lang="en-US" dirty="0" smtClean="0"/>
            </a:br>
            <a:endParaRPr lang="en-US" dirty="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smtClean="0"/>
              <a:t>Unicorn</a:t>
            </a:r>
            <a:endParaRPr lang="en-US" dirty="0"/>
          </a:p>
        </p:txBody>
      </p:sp>
      <p:sp>
        <p:nvSpPr>
          <p:cNvPr id="3" name="Content Placeholder 2"/>
          <p:cNvSpPr>
            <a:spLocks noGrp="1"/>
          </p:cNvSpPr>
          <p:nvPr>
            <p:ph idx="1"/>
          </p:nvPr>
        </p:nvSpPr>
        <p:spPr>
          <a:xfrm>
            <a:off x="457200" y="1295400"/>
            <a:ext cx="8229600" cy="5029200"/>
          </a:xfrm>
        </p:spPr>
        <p:txBody>
          <a:bodyPr>
            <a:normAutofit fontScale="62500" lnSpcReduction="20000"/>
          </a:bodyPr>
          <a:lstStyle/>
          <a:p>
            <a:r>
              <a:rPr lang="en-US" dirty="0" smtClean="0"/>
              <a:t>Unicorn</a:t>
            </a:r>
          </a:p>
          <a:p>
            <a:pPr lvl="1"/>
            <a:r>
              <a:rPr lang="en-US" dirty="0" smtClean="0"/>
              <a:t>A start up company valued at over USD 1 Billion </a:t>
            </a:r>
          </a:p>
          <a:p>
            <a:pPr lvl="1"/>
            <a:r>
              <a:rPr lang="en-US" dirty="0" smtClean="0"/>
              <a:t>The term was coined in 2013 by venture capitalist Aileen Lee, choosing the mythical animal to represent the statistical rarity of such successful ventures</a:t>
            </a:r>
          </a:p>
          <a:p>
            <a:pPr lvl="1"/>
            <a:r>
              <a:rPr lang="en-US" dirty="0" smtClean="0"/>
              <a:t>A </a:t>
            </a:r>
            <a:r>
              <a:rPr lang="en-US" i="1" dirty="0" err="1" smtClean="0"/>
              <a:t>decacorn</a:t>
            </a:r>
            <a:r>
              <a:rPr lang="en-US" dirty="0" smtClean="0"/>
              <a:t> is a word used for those companies over $10 billion.</a:t>
            </a:r>
          </a:p>
          <a:p>
            <a:pPr lvl="1"/>
            <a:r>
              <a:rPr lang="en-US" dirty="0" smtClean="0"/>
              <a:t>The </a:t>
            </a:r>
            <a:r>
              <a:rPr lang="en-US" i="1" dirty="0" err="1" smtClean="0"/>
              <a:t>hectocorn</a:t>
            </a:r>
            <a:r>
              <a:rPr lang="en-US" dirty="0" smtClean="0"/>
              <a:t> is the appropriate term for such a company valued over $100 billion. </a:t>
            </a:r>
          </a:p>
          <a:p>
            <a:pPr lvl="1"/>
            <a:r>
              <a:rPr lang="en-US" dirty="0" smtClean="0"/>
              <a:t>According to </a:t>
            </a:r>
            <a:r>
              <a:rPr lang="en-US" dirty="0" err="1" smtClean="0"/>
              <a:t>TechCrunch</a:t>
            </a:r>
            <a:r>
              <a:rPr lang="en-US" dirty="0" smtClean="0"/>
              <a:t>, there were 223 unicorns as of March 2017.</a:t>
            </a:r>
            <a:r>
              <a:rPr lang="en-US" baseline="30000" dirty="0" smtClean="0">
                <a:hlinkClick r:id="rId2"/>
              </a:rPr>
              <a:t>[6]</a:t>
            </a:r>
            <a:r>
              <a:rPr lang="en-US" dirty="0" smtClean="0"/>
              <a:t> The largest unicorns included Uber, Xiaomi, Airbnb, Palantir, Dropbox, Pinterest &amp; Snap, Inc. </a:t>
            </a:r>
          </a:p>
          <a:p>
            <a:r>
              <a:rPr lang="en-US" dirty="0" smtClean="0"/>
              <a:t>Valuation of a Unicorn</a:t>
            </a:r>
          </a:p>
          <a:p>
            <a:pPr lvl="1"/>
            <a:r>
              <a:rPr lang="en-US" dirty="0" smtClean="0"/>
              <a:t>The valuations that lead these start-up companies to become unicorns and </a:t>
            </a:r>
            <a:r>
              <a:rPr lang="en-US" dirty="0" err="1" smtClean="0"/>
              <a:t>decacorns</a:t>
            </a:r>
            <a:r>
              <a:rPr lang="en-US" dirty="0" smtClean="0"/>
              <a:t> are unique compared to more established companies. A valuation for an established company stems from past years' performances, while a start-up company's valuation is derived from its growth opportunities and its expected development in the long-term for its potential market.</a:t>
            </a:r>
          </a:p>
          <a:p>
            <a:r>
              <a:rPr lang="en-US" dirty="0" smtClean="0"/>
              <a:t>Trends giving rise to Unicorns </a:t>
            </a:r>
          </a:p>
          <a:p>
            <a:pPr lvl="1"/>
            <a:r>
              <a:rPr lang="en-US" dirty="0" smtClean="0"/>
              <a:t>Sharing Economy; On demand consumerism</a:t>
            </a:r>
          </a:p>
          <a:p>
            <a:pPr lvl="2"/>
            <a:r>
              <a:rPr lang="en-US" dirty="0" smtClean="0"/>
              <a:t>Uber / Air BNB / </a:t>
            </a:r>
          </a:p>
          <a:p>
            <a:pPr lvl="1"/>
            <a:r>
              <a:rPr lang="en-US" dirty="0" smtClean="0"/>
              <a:t>E commerce</a:t>
            </a:r>
          </a:p>
          <a:p>
            <a:pPr lvl="2"/>
            <a:r>
              <a:rPr lang="en-US" dirty="0" err="1" smtClean="0"/>
              <a:t>Alibaba</a:t>
            </a:r>
            <a:r>
              <a:rPr lang="en-US" dirty="0" smtClean="0"/>
              <a:t> / Amazon </a:t>
            </a:r>
          </a:p>
          <a:p>
            <a:pPr lvl="1"/>
            <a:r>
              <a:rPr lang="en-US" dirty="0" smtClean="0"/>
              <a:t>Innovative business models</a:t>
            </a:r>
          </a:p>
          <a:p>
            <a:pPr lvl="2"/>
            <a:r>
              <a:rPr lang="en-US" dirty="0" smtClean="0"/>
              <a:t>AIRBNB / Yelp / Ola / Uber / Trip advisor </a:t>
            </a:r>
          </a:p>
          <a:p>
            <a:pPr lvl="1"/>
            <a:endParaRPr lang="en-US" dirty="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43712"/>
          </a:xfrm>
        </p:spPr>
        <p:txBody>
          <a:bodyPr>
            <a:normAutofit fontScale="90000"/>
          </a:bodyPr>
          <a:lstStyle/>
          <a:p>
            <a:r>
              <a:rPr lang="en-US" dirty="0" smtClean="0"/>
              <a:t>Warrants</a:t>
            </a:r>
            <a:endParaRPr lang="en-US" dirty="0"/>
          </a:p>
        </p:txBody>
      </p:sp>
      <p:sp>
        <p:nvSpPr>
          <p:cNvPr id="3" name="Content Placeholder 2"/>
          <p:cNvSpPr>
            <a:spLocks noGrp="1"/>
          </p:cNvSpPr>
          <p:nvPr>
            <p:ph idx="1"/>
          </p:nvPr>
        </p:nvSpPr>
        <p:spPr>
          <a:xfrm>
            <a:off x="457200" y="1143000"/>
            <a:ext cx="8229600" cy="5181600"/>
          </a:xfrm>
        </p:spPr>
        <p:txBody>
          <a:bodyPr>
            <a:noAutofit/>
          </a:bodyPr>
          <a:lstStyle/>
          <a:p>
            <a:pPr algn="just"/>
            <a:r>
              <a:rPr lang="en-US" sz="1400" dirty="0" smtClean="0"/>
              <a:t>Warrants </a:t>
            </a:r>
          </a:p>
          <a:p>
            <a:pPr lvl="1" algn="just"/>
            <a:r>
              <a:rPr lang="en-US" sz="1200" dirty="0" smtClean="0"/>
              <a:t>In finance, a warrant is a security that entitles the holder to buy the underlying stock of the issuing company at a fixed price called exercise price until the expiry date. </a:t>
            </a:r>
          </a:p>
          <a:p>
            <a:pPr lvl="1" algn="just"/>
            <a:r>
              <a:rPr lang="en-US" sz="1200" dirty="0" smtClean="0"/>
              <a:t>Warrants and options are similar in that the two contractual financial instruments allow the holder special rights to buy securities.</a:t>
            </a:r>
          </a:p>
          <a:p>
            <a:pPr lvl="1" algn="just"/>
            <a:r>
              <a:rPr lang="en-US" sz="1200" dirty="0" smtClean="0"/>
              <a:t>A warrant is a </a:t>
            </a:r>
            <a:r>
              <a:rPr lang="en-US" sz="1200" u="sng" dirty="0" smtClean="0">
                <a:hlinkClick r:id="rId2"/>
              </a:rPr>
              <a:t>derivative</a:t>
            </a:r>
            <a:r>
              <a:rPr lang="en-US" sz="1200" dirty="0" smtClean="0"/>
              <a:t> instrument which gives the warrant holder a right to buy the underlying stock at a pre-determined strike price. A warrant holder can exercise the warrant to buy the stock of the issuing company at an attractive price at a later date.</a:t>
            </a:r>
          </a:p>
          <a:p>
            <a:pPr lvl="1" algn="just"/>
            <a:r>
              <a:rPr lang="en-US" sz="1200" dirty="0" smtClean="0"/>
              <a:t> It is basically a discount to the market price of the company’s stock. </a:t>
            </a:r>
          </a:p>
          <a:p>
            <a:pPr lvl="1" algn="just"/>
            <a:r>
              <a:rPr lang="en-US" sz="1200" dirty="0" smtClean="0"/>
              <a:t>Warrants are issued by the companies along with a debt or preferred stock issue. It makes the yield attractive for potential debt investors. </a:t>
            </a:r>
          </a:p>
          <a:p>
            <a:pPr lvl="1" algn="just"/>
            <a:r>
              <a:rPr lang="en-US" sz="1200" dirty="0" smtClean="0"/>
              <a:t>Warrants are usually traded OTC. </a:t>
            </a:r>
          </a:p>
          <a:p>
            <a:pPr lvl="1" algn="just"/>
            <a:r>
              <a:rPr lang="en-US" sz="1200" dirty="0" smtClean="0"/>
              <a:t>Financial institutions also issue warrants where the underlying assets can be currencies, commodities, interest rates etc.</a:t>
            </a:r>
          </a:p>
          <a:p>
            <a:pPr algn="just" fontAlgn="base"/>
            <a:r>
              <a:rPr lang="en-US" sz="1400" dirty="0" smtClean="0"/>
              <a:t>Types of warrants</a:t>
            </a:r>
            <a:endParaRPr lang="en-US" sz="1400" cap="all" dirty="0" smtClean="0"/>
          </a:p>
          <a:p>
            <a:pPr lvl="1" algn="just" fontAlgn="base"/>
            <a:r>
              <a:rPr lang="en-US" sz="1200" cap="all" dirty="0" smtClean="0"/>
              <a:t>DETACHABLE WARRANT</a:t>
            </a:r>
          </a:p>
          <a:p>
            <a:pPr lvl="1" algn="just" fontAlgn="base"/>
            <a:r>
              <a:rPr lang="en-US" sz="1200" dirty="0" smtClean="0"/>
              <a:t>A detachable warrant can be detached from the debt or preferred stock instrument along with which it was issued. It can be traded independently from the debt or preferred stock instrument.</a:t>
            </a:r>
          </a:p>
          <a:p>
            <a:pPr lvl="1" algn="just" fontAlgn="base"/>
            <a:r>
              <a:rPr lang="en-US" sz="1200" cap="all" dirty="0" smtClean="0"/>
              <a:t>WEDDED WARRANT</a:t>
            </a:r>
          </a:p>
          <a:p>
            <a:pPr lvl="1" algn="just" fontAlgn="base"/>
            <a:r>
              <a:rPr lang="en-US" sz="1200" dirty="0" smtClean="0"/>
              <a:t>A wedded warrant can’t be detached from the debt or preferred stock instruments. A warrant holder has to surrender the wedded instrument too if he has to exercise the warrant.</a:t>
            </a:r>
          </a:p>
          <a:p>
            <a:pPr lvl="1" algn="just" fontAlgn="base"/>
            <a:r>
              <a:rPr lang="en-US" sz="1200" cap="all" dirty="0" smtClean="0"/>
              <a:t>NAKED WARRANT</a:t>
            </a:r>
          </a:p>
          <a:p>
            <a:pPr lvl="1" algn="just" fontAlgn="base"/>
            <a:r>
              <a:rPr lang="en-US" sz="1200" dirty="0" smtClean="0"/>
              <a:t>A naked warrant is issued by the company without issuing a debt or preferred equity instrument in conjunction.</a:t>
            </a:r>
          </a:p>
          <a:p>
            <a:pPr lvl="1" algn="just" fontAlgn="base"/>
            <a:r>
              <a:rPr lang="en-US" sz="1200" cap="all" dirty="0" smtClean="0"/>
              <a:t>COVERED WARRANT</a:t>
            </a:r>
          </a:p>
          <a:p>
            <a:pPr lvl="1" algn="just" fontAlgn="base"/>
            <a:r>
              <a:rPr lang="en-US" sz="1200" dirty="0" smtClean="0"/>
              <a:t>Normal warrant instrument is dilutive because new shares are issued upon exercise. A covered warrant is issued by a financial institution which already owns the underlying shares and hence is non-dilutive as no new shares need to be issued upon exercise.</a:t>
            </a:r>
          </a:p>
          <a:p>
            <a:pPr lvl="1" algn="just"/>
            <a:endParaRPr lang="en-US" sz="1200" dirty="0" smtClean="0"/>
          </a:p>
          <a:p>
            <a:pPr algn="just"/>
            <a:endParaRPr lang="en-US" sz="1400"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609600"/>
          </a:xfrm>
        </p:spPr>
        <p:txBody>
          <a:bodyPr>
            <a:normAutofit fontScale="90000"/>
          </a:bodyPr>
          <a:lstStyle/>
          <a:p>
            <a:r>
              <a:rPr lang="en-US" dirty="0" smtClean="0"/>
              <a:t>Warrants VS Call Options </a:t>
            </a:r>
            <a:endParaRPr lang="en-US" dirty="0"/>
          </a:p>
        </p:txBody>
      </p:sp>
      <p:sp>
        <p:nvSpPr>
          <p:cNvPr id="3" name="Content Placeholder 2"/>
          <p:cNvSpPr>
            <a:spLocks noGrp="1"/>
          </p:cNvSpPr>
          <p:nvPr>
            <p:ph idx="1"/>
          </p:nvPr>
        </p:nvSpPr>
        <p:spPr>
          <a:xfrm>
            <a:off x="457200" y="990600"/>
            <a:ext cx="8229600" cy="5334000"/>
          </a:xfrm>
        </p:spPr>
        <p:txBody>
          <a:bodyPr>
            <a:noAutofit/>
          </a:bodyPr>
          <a:lstStyle/>
          <a:p>
            <a:pPr fontAlgn="base"/>
            <a:r>
              <a:rPr lang="en-US" sz="1600" dirty="0" smtClean="0"/>
              <a:t>Issued  by</a:t>
            </a:r>
          </a:p>
          <a:p>
            <a:pPr lvl="1" fontAlgn="base"/>
            <a:r>
              <a:rPr lang="en-US" sz="1400" dirty="0" smtClean="0"/>
              <a:t>A warrant is issued by the company whose stock is the underlying for the warrant. </a:t>
            </a:r>
          </a:p>
          <a:p>
            <a:pPr lvl="1" fontAlgn="base"/>
            <a:r>
              <a:rPr lang="en-US" sz="1400" dirty="0" smtClean="0"/>
              <a:t>A call option can be written by anyone trading on the exchange. This limits the open interest of the warrant to the number issued initially by the company. Whereas, the open interest of a call option can be anything depending on demand and supply.</a:t>
            </a:r>
          </a:p>
          <a:p>
            <a:pPr fontAlgn="base"/>
            <a:r>
              <a:rPr lang="en-US" sz="1600" dirty="0" smtClean="0"/>
              <a:t>Effect on company equity</a:t>
            </a:r>
          </a:p>
          <a:p>
            <a:pPr lvl="1" fontAlgn="base"/>
            <a:r>
              <a:rPr lang="en-US" sz="1400" dirty="0" smtClean="0"/>
              <a:t>A warrant is dilutive. When a warrant is exercised, the company issues new shares to the warrant holder. </a:t>
            </a:r>
          </a:p>
          <a:p>
            <a:pPr lvl="1" fontAlgn="base"/>
            <a:r>
              <a:rPr lang="en-US" sz="1400" dirty="0" smtClean="0"/>
              <a:t>A call option is not dilutive. A call option is settled with the existing market float or by cash.</a:t>
            </a:r>
          </a:p>
          <a:p>
            <a:pPr fontAlgn="base"/>
            <a:r>
              <a:rPr lang="en-US" sz="1600" dirty="0" smtClean="0"/>
              <a:t>Maturity</a:t>
            </a:r>
          </a:p>
          <a:p>
            <a:pPr lvl="1" fontAlgn="base"/>
            <a:r>
              <a:rPr lang="en-US" sz="1400" dirty="0" smtClean="0"/>
              <a:t>A warrant has a life running into double digit number of years. It is common for warrants to have a life of ten years. </a:t>
            </a:r>
          </a:p>
          <a:p>
            <a:pPr lvl="1" fontAlgn="base"/>
            <a:r>
              <a:rPr lang="en-US" sz="1400" dirty="0" smtClean="0"/>
              <a:t>On the other hand, call </a:t>
            </a:r>
            <a:r>
              <a:rPr lang="en-US" sz="1400" u="sng" dirty="0" smtClean="0"/>
              <a:t>options</a:t>
            </a:r>
            <a:r>
              <a:rPr lang="en-US" sz="1400" dirty="0" smtClean="0"/>
              <a:t> usually have a life of a few months with longer maturity LEAPs running into a maximum of two to three years.</a:t>
            </a:r>
          </a:p>
          <a:p>
            <a:pPr fontAlgn="base"/>
            <a:r>
              <a:rPr lang="en-US" sz="1600" dirty="0" smtClean="0"/>
              <a:t>Conversion Ratio</a:t>
            </a:r>
          </a:p>
          <a:p>
            <a:pPr lvl="1" fontAlgn="base"/>
            <a:r>
              <a:rPr lang="en-US" sz="1400" dirty="0" smtClean="0"/>
              <a:t>A warrant has an inherent conversion ratio fixed at the time of issue. Conversion ratio is basically the number of shares that will be issued to the warrant holder when he exercises the warrant. </a:t>
            </a:r>
          </a:p>
          <a:p>
            <a:pPr lvl="1" fontAlgn="base"/>
            <a:r>
              <a:rPr lang="en-US" sz="1400" dirty="0" smtClean="0"/>
              <a:t>A call option trades in market lots which are determined by the exchange. One market lot can be for hundreds of shares. The size of the market lot can be varied by the exchange based on the price of the underlying and the liquidity of the options.</a:t>
            </a:r>
          </a:p>
          <a:p>
            <a:pPr fontAlgn="base"/>
            <a:r>
              <a:rPr lang="en-US" sz="1600" dirty="0" smtClean="0"/>
              <a:t>Liquidity</a:t>
            </a:r>
          </a:p>
          <a:p>
            <a:pPr lvl="1" fontAlgn="base"/>
            <a:r>
              <a:rPr lang="en-US" sz="1400" dirty="0" smtClean="0"/>
              <a:t>Warrants are less liquid and are not generally traded by retail traders. </a:t>
            </a:r>
          </a:p>
          <a:p>
            <a:pPr lvl="1" fontAlgn="base"/>
            <a:r>
              <a:rPr lang="en-US" sz="1400" dirty="0" smtClean="0"/>
              <a:t>Call options are highly liquid and are traded heavily by the retail traders.</a:t>
            </a:r>
          </a:p>
          <a:p>
            <a:endParaRPr lang="en-US" sz="1600"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55000" lnSpcReduction="20000"/>
          </a:bodyPr>
          <a:lstStyle/>
          <a:p>
            <a:r>
              <a:rPr lang="en-US" dirty="0" smtClean="0"/>
              <a:t>Zombie Fund</a:t>
            </a:r>
          </a:p>
          <a:p>
            <a:pPr lvl="1"/>
            <a:r>
              <a:rPr lang="en-US" dirty="0" smtClean="0"/>
              <a:t>This is a closed with-profits </a:t>
            </a:r>
            <a:r>
              <a:rPr lang="en-US" b="1" dirty="0" smtClean="0"/>
              <a:t>fund</a:t>
            </a:r>
            <a:r>
              <a:rPr lang="en-US" dirty="0" smtClean="0"/>
              <a:t> that no longer writes new business or policies. This can include pension and investment </a:t>
            </a:r>
            <a:r>
              <a:rPr lang="en-US" b="1" dirty="0" smtClean="0"/>
              <a:t>funds</a:t>
            </a:r>
            <a:r>
              <a:rPr lang="en-US" dirty="0" smtClean="0"/>
              <a:t>.</a:t>
            </a:r>
          </a:p>
          <a:p>
            <a:r>
              <a:rPr lang="en-US" b="1" dirty="0" smtClean="0"/>
              <a:t>1. Ankle biter: </a:t>
            </a:r>
            <a:r>
              <a:rPr lang="en-US" dirty="0" smtClean="0"/>
              <a:t>This phrase — used outside the world of finance to describe small children who are so little that they, metaphorically at least, barely reach an adult's ankles — can also be used to describe a small cap investment. Small cap just means a company with a relatively low value, or market capitalization — usually somewhere between $300 million and $2 billion.</a:t>
            </a:r>
          </a:p>
          <a:p>
            <a:r>
              <a:rPr lang="en-US" b="1" dirty="0" smtClean="0"/>
              <a:t>2. Big </a:t>
            </a:r>
            <a:r>
              <a:rPr lang="en-US" b="1" dirty="0" err="1" smtClean="0"/>
              <a:t>uglies</a:t>
            </a:r>
            <a:r>
              <a:rPr lang="en-US" b="1" dirty="0" smtClean="0"/>
              <a:t>: </a:t>
            </a:r>
            <a:r>
              <a:rPr lang="en-US" dirty="0" smtClean="0"/>
              <a:t>Big, older companies, usually in "dirty" industrial sectors like mining or steel. Though they can be solid investments with good, steady returns, many investors ignore them for "cleaner," trendier stocks.</a:t>
            </a:r>
          </a:p>
          <a:p>
            <a:r>
              <a:rPr lang="en-US" b="1" dirty="0" smtClean="0"/>
              <a:t>3. Chasing nickels around dollar bills: </a:t>
            </a:r>
            <a:r>
              <a:rPr lang="en-US" dirty="0" smtClean="0"/>
              <a:t>The practice of big companies trimming small, trivial costs (like candy in the lobby) instead of big, serious costs (like the entire research department).</a:t>
            </a:r>
          </a:p>
          <a:p>
            <a:r>
              <a:rPr lang="en-US" b="1" dirty="0" smtClean="0"/>
              <a:t>4. Cockroach theory</a:t>
            </a:r>
            <a:r>
              <a:rPr lang="en-US" dirty="0" smtClean="0"/>
              <a:t>: The theory that when a company reports bad news to the public, there's usually a lot more bad news behind the scenes that may come out later. It can also refer to industry-wide suspicions — if one subprime lender is going bankrupt (like New Century Financial was in 2007), other subprime lenders might have similar problems behind the scenes.</a:t>
            </a:r>
          </a:p>
          <a:p>
            <a:r>
              <a:rPr lang="en-US" b="1" dirty="0" smtClean="0"/>
              <a:t>5. Cookie jar accounting: </a:t>
            </a:r>
            <a:r>
              <a:rPr lang="en-US" dirty="0" smtClean="0"/>
              <a:t>An accounting practice in which a company stores up funds during good times to dip into during bad times. Because it effectively misleads investors — making them think goals are being met even when the company is losing footing — this practice is forbidden by the SEC.</a:t>
            </a:r>
          </a:p>
          <a:p>
            <a:r>
              <a:rPr lang="en-US" b="1" dirty="0" smtClean="0"/>
              <a:t>6. Dead cat bounce: </a:t>
            </a:r>
            <a:r>
              <a:rPr lang="en-US" dirty="0" smtClean="0"/>
              <a:t>A small rally after a sharp decline on Wall Street. It could refer to a stock with a plummeting share price or a market trend. An old investment saying goes: "Even a dead cat will bounce if it is dropped from high enough."</a:t>
            </a:r>
          </a:p>
          <a:p>
            <a:r>
              <a:rPr lang="en-US" b="1" dirty="0" smtClean="0"/>
              <a:t>7. </a:t>
            </a:r>
            <a:r>
              <a:rPr lang="en-US" b="1" dirty="0" err="1" smtClean="0"/>
              <a:t>Garbatrage</a:t>
            </a:r>
            <a:r>
              <a:rPr lang="en-US" b="1" dirty="0" smtClean="0"/>
              <a:t>: </a:t>
            </a:r>
            <a:r>
              <a:rPr lang="en-US" dirty="0" smtClean="0"/>
              <a:t>When price and trading volume in a particular sector surge due to a high-profile takeover in that industry. Speculators often predict that more takeovers are right around the corner, even if they actually aren't. Also known as "</a:t>
            </a:r>
            <a:r>
              <a:rPr lang="en-US" dirty="0" err="1" smtClean="0"/>
              <a:t>rumortrage</a:t>
            </a:r>
            <a:r>
              <a:rPr lang="en-US" dirty="0" smtClean="0"/>
              <a:t>."</a:t>
            </a:r>
          </a:p>
          <a:p>
            <a:r>
              <a:rPr lang="en-US" b="1" dirty="0" smtClean="0"/>
              <a:t>8. Jennifer Lopez: </a:t>
            </a:r>
            <a:r>
              <a:rPr lang="en-US" dirty="0" smtClean="0"/>
              <a:t>An informal term that describes what happens when a security reaches a low, then gradually starts to go up again. On a graph, it looks like a curve at the bottom, which is why investors named it after the admirably round-bottomed singer. </a:t>
            </a:r>
          </a:p>
          <a:p>
            <a:endParaRPr lang="en-US"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fontScale="55000" lnSpcReduction="20000"/>
          </a:bodyPr>
          <a:lstStyle/>
          <a:p>
            <a:r>
              <a:rPr lang="en-US" b="1" dirty="0" smtClean="0"/>
              <a:t>9. Puke point: </a:t>
            </a:r>
            <a:r>
              <a:rPr lang="en-US" dirty="0" smtClean="0"/>
              <a:t>Puking, in this case, is slang for selling an asset as the value is plummeting. The "puke point" is the point at which the investor can no longer stomach the losses, and decides to sell the asset, regardless of its steeply falling price.</a:t>
            </a:r>
          </a:p>
          <a:p>
            <a:r>
              <a:rPr lang="en-US" b="1" dirty="0" smtClean="0"/>
              <a:t>10. Razorblade model: </a:t>
            </a:r>
            <a:r>
              <a:rPr lang="en-US" dirty="0" smtClean="0"/>
              <a:t>When businesses sell dependent goods for different prices. The first part is sold cheaply, but the second part is much pricier. It's not unlike razors with replaceable blades. Often the razor is pretty cheap, but customers have to keep replacing the blade cartridges, and that cost adds up.</a:t>
            </a:r>
          </a:p>
          <a:p>
            <a:r>
              <a:rPr lang="en-US" b="1" dirty="0" smtClean="0"/>
              <a:t>11. Rust Bowl: </a:t>
            </a:r>
            <a:r>
              <a:rPr lang="en-US" dirty="0" smtClean="0"/>
              <a:t>A bummer phrase used to describe northeast and </a:t>
            </a:r>
            <a:r>
              <a:rPr lang="en-US" dirty="0" err="1" smtClean="0"/>
              <a:t>midwestern</a:t>
            </a:r>
            <a:r>
              <a:rPr lang="en-US" dirty="0" smtClean="0"/>
              <a:t> areas where the auto and steel industries used to thrive, and now either languish, or quasi-thrive thanks to federal help. </a:t>
            </a:r>
            <a:r>
              <a:rPr lang="en-US" dirty="0" smtClean="0">
                <a:hlinkClick r:id="rId2"/>
              </a:rPr>
              <a:t>As </a:t>
            </a:r>
            <a:r>
              <a:rPr lang="en-US" dirty="0" err="1" smtClean="0">
                <a:hlinkClick r:id="rId2"/>
              </a:rPr>
              <a:t>Investopedia</a:t>
            </a:r>
            <a:r>
              <a:rPr lang="en-US" dirty="0" smtClean="0">
                <a:hlinkClick r:id="rId2"/>
              </a:rPr>
              <a:t> puts it</a:t>
            </a:r>
            <a:r>
              <a:rPr lang="en-US" dirty="0" smtClean="0"/>
              <a:t>: "The term 'Rust Bowl' essentially epitomizes catastrophic economic change."</a:t>
            </a:r>
          </a:p>
          <a:p>
            <a:r>
              <a:rPr lang="en-US" b="1" dirty="0" smtClean="0"/>
              <a:t>12. Sandwich generation: </a:t>
            </a:r>
            <a:r>
              <a:rPr lang="en-US" dirty="0" smtClean="0"/>
              <a:t>It sounds like a fun term, but the sandwich generation actually refers to the age group sandwiched between their aging parents and young kids. These adults are typically tasked with financially supporting both their older and younger dependents while trying to save for their own retirements. The sandwich gen may eat actual sandwiches, but probably only as a way to save money (or to stress-binge).</a:t>
            </a:r>
          </a:p>
          <a:p>
            <a:r>
              <a:rPr lang="en-US" b="1" dirty="0" smtClean="0"/>
              <a:t>13. Shark watcher: </a:t>
            </a:r>
            <a:r>
              <a:rPr lang="en-US" dirty="0" smtClean="0"/>
              <a:t>A firm that specializes in keeping a lookout for takeovers. Usually this means monitoring trading, keeping track of who's accumulating shares, and reporting noteworthy activity back to clients.</a:t>
            </a:r>
          </a:p>
          <a:p>
            <a:r>
              <a:rPr lang="en-US" b="1" dirty="0" smtClean="0"/>
              <a:t>14. Sleeping beauty: </a:t>
            </a:r>
            <a:r>
              <a:rPr lang="en-US" dirty="0" smtClean="0"/>
              <a:t>A profitable company — usually a start-up — with impressive assets but bad management. These companies are great candidates for takeovers.</a:t>
            </a:r>
          </a:p>
          <a:p>
            <a:r>
              <a:rPr lang="en-US" b="1" dirty="0" smtClean="0"/>
              <a:t>15. Suicide pill: </a:t>
            </a:r>
            <a:r>
              <a:rPr lang="en-US" dirty="0" smtClean="0"/>
              <a:t>Any takeover prevention tactic that can end in the death of a company. Taking on extensive debt is one kind of suicide pill. So is offering shares at a discounted price to devalue the company. A company takes a suicide pill when it would prefer to go bankrupt than undergo a hostile takeover.</a:t>
            </a:r>
          </a:p>
          <a:p>
            <a:r>
              <a:rPr lang="en-US" b="1" dirty="0" smtClean="0"/>
              <a:t>16. Sushi bond: </a:t>
            </a:r>
            <a:r>
              <a:rPr lang="en-US" dirty="0" smtClean="0"/>
              <a:t>A bond issued by a Japanese issuer in a non-yen currency. </a:t>
            </a:r>
            <a:r>
              <a:rPr lang="en-US" dirty="0" smtClean="0">
                <a:hlinkClick r:id="rId3"/>
              </a:rPr>
              <a:t>As </a:t>
            </a:r>
            <a:r>
              <a:rPr lang="en-US" dirty="0" err="1" smtClean="0">
                <a:hlinkClick r:id="rId3"/>
              </a:rPr>
              <a:t>Investopedia</a:t>
            </a:r>
            <a:r>
              <a:rPr lang="en-US" dirty="0" smtClean="0">
                <a:hlinkClick r:id="rId3"/>
              </a:rPr>
              <a:t> notes</a:t>
            </a:r>
            <a:r>
              <a:rPr lang="en-US" dirty="0" smtClean="0"/>
              <a:t>, "sushi bonds are especially popular with Japanese institutional investors, since these bonds do not count toward regulatory limits on foreign securities holdings."</a:t>
            </a:r>
          </a:p>
          <a:p>
            <a:r>
              <a:rPr lang="en-US" b="1" dirty="0" smtClean="0"/>
              <a:t>17. Tip from a dip: </a:t>
            </a:r>
            <a:r>
              <a:rPr lang="en-US" dirty="0" smtClean="0"/>
              <a:t>Financial advice from someone who claims to have inside information that could impact stock price. Tips from dips are illegal (obviously).</a:t>
            </a:r>
          </a:p>
          <a:p>
            <a:endParaRPr lang="en-US"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Value?</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‘Value’? </a:t>
            </a:r>
            <a:endParaRPr lang="en-US" dirty="0"/>
          </a:p>
        </p:txBody>
      </p:sp>
      <p:sp>
        <p:nvSpPr>
          <p:cNvPr id="5" name="Content Placeholder 4"/>
          <p:cNvSpPr>
            <a:spLocks noGrp="1"/>
          </p:cNvSpPr>
          <p:nvPr>
            <p:ph idx="1"/>
          </p:nvPr>
        </p:nvSpPr>
        <p:spPr/>
        <p:txBody>
          <a:bodyPr>
            <a:normAutofit lnSpcReduction="10000"/>
          </a:bodyPr>
          <a:lstStyle/>
          <a:p>
            <a:r>
              <a:rPr lang="en-US" sz="1600" dirty="0" smtClean="0"/>
              <a:t>The difference between enterprise value and equity value </a:t>
            </a:r>
          </a:p>
          <a:p>
            <a:r>
              <a:rPr lang="en-US" sz="1600" dirty="0" smtClean="0"/>
              <a:t>When talking about structuring any transaction it is of the utmost importance to understand what is meant by the terms ‘price’ and ‘value’. There are two widely used, but different, measures of the value of a business</a:t>
            </a:r>
          </a:p>
          <a:p>
            <a:r>
              <a:rPr lang="en-US" sz="1600" dirty="0" smtClean="0"/>
              <a:t>Equity value or market </a:t>
            </a:r>
            <a:r>
              <a:rPr lang="en-US" sz="1600" dirty="0" err="1" smtClean="0"/>
              <a:t>capitalisation</a:t>
            </a:r>
            <a:r>
              <a:rPr lang="en-US" sz="1600" dirty="0" smtClean="0"/>
              <a:t> is the value of 100% of the shares of the business. It measures the equity value after all other claims on the business, including debt, have been deducted.</a:t>
            </a:r>
          </a:p>
          <a:p>
            <a:r>
              <a:rPr lang="en-US" sz="1600" dirty="0" smtClean="0"/>
              <a:t>Price earnings ratios (P/E ratios) measure the equity value divided by post-tax profits, P/E ratios are based on profit before tax less notional tax at the mainstream corporation tax rate, not the company’s actual tax rate). </a:t>
            </a:r>
          </a:p>
          <a:p>
            <a:r>
              <a:rPr lang="en-US" sz="1600" dirty="0" smtClean="0"/>
              <a:t>Enterprise value is the debt free/cash free value of the operating business. Enterprise value is measured by reference to earnings (profit) before interest and tax (EBIT) or earnings (profit) before interest, tax, depreciation and </a:t>
            </a:r>
            <a:r>
              <a:rPr lang="en-US" sz="1600" dirty="0" err="1" smtClean="0"/>
              <a:t>amortisation</a:t>
            </a:r>
            <a:r>
              <a:rPr lang="en-US" sz="1600" dirty="0" smtClean="0"/>
              <a:t> (EBITDA) and reflects the estimate of the value of the business regardless of how it is financed. </a:t>
            </a:r>
          </a:p>
          <a:p>
            <a:r>
              <a:rPr lang="en-US" sz="1600" dirty="0" smtClean="0"/>
              <a:t>The net book value of a business’s assets represents the value at which they are carried in a company’s books less any debt. It rarely has relevance to the calculation of the enterprise value which is primarily based upon an estimate of future earnings.</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Raising Funds…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Invested Capital</a:t>
            </a:r>
          </a:p>
          <a:p>
            <a:pPr lvl="1"/>
            <a:r>
              <a:rPr lang="en-US" dirty="0" smtClean="0"/>
              <a:t>As opposed to committed capital, this money is the actual amount invested by a LP in a fund.</a:t>
            </a:r>
          </a:p>
          <a:p>
            <a:pPr lvl="1"/>
            <a:r>
              <a:rPr lang="en-US" dirty="0" smtClean="0"/>
              <a:t>Committed capital is called for, on a pro rata basis. To make investments, and manage day to day expenses.</a:t>
            </a:r>
          </a:p>
          <a:p>
            <a:pPr lvl="1"/>
            <a:r>
              <a:rPr lang="en-US" dirty="0" smtClean="0"/>
              <a:t>It is an usual practice to give 14 day notice to LP’s by fund managers / GP’s for such investments.</a:t>
            </a:r>
          </a:p>
          <a:p>
            <a:pPr lvl="1"/>
            <a:endParaRPr lang="en-US" dirty="0" smtClean="0"/>
          </a:p>
          <a:p>
            <a:r>
              <a:rPr lang="en-US" dirty="0" smtClean="0"/>
              <a:t>Capital Call</a:t>
            </a:r>
          </a:p>
          <a:p>
            <a:pPr lvl="1"/>
            <a:r>
              <a:rPr lang="en-US" dirty="0" smtClean="0"/>
              <a:t>When a fund manager calls for the committed money this is called draw down or capital call.</a:t>
            </a:r>
          </a:p>
          <a:p>
            <a:pPr lvl="1"/>
            <a:r>
              <a:rPr lang="en-US" dirty="0" smtClean="0"/>
              <a:t>Usually periodic e.g. quarterly</a:t>
            </a:r>
          </a:p>
          <a:p>
            <a:pPr lvl="1"/>
            <a:endParaRPr lang="en-US" dirty="0" smtClean="0"/>
          </a:p>
          <a:p>
            <a:pPr lvl="1"/>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 a Deal</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LP’s typically do not have approval rights over investments. This lies with the GP.</a:t>
            </a:r>
          </a:p>
          <a:p>
            <a:r>
              <a:rPr lang="en-US" dirty="0" smtClean="0"/>
              <a:t>In some instances, the PE appoints LP as board members to screen proposals. This helps take them in confidence as proposals have been vetted by LP’s</a:t>
            </a:r>
          </a:p>
          <a:p>
            <a:r>
              <a:rPr lang="en-US" dirty="0" smtClean="0"/>
              <a:t>Usually post investments a memo is released, this consist of the following details</a:t>
            </a:r>
          </a:p>
          <a:p>
            <a:pPr lvl="1"/>
            <a:r>
              <a:rPr lang="en-US" dirty="0" smtClean="0"/>
              <a:t>Business Model and Description</a:t>
            </a:r>
          </a:p>
          <a:p>
            <a:pPr lvl="1"/>
            <a:r>
              <a:rPr lang="en-US" dirty="0" smtClean="0"/>
              <a:t>Investment Thesis</a:t>
            </a:r>
          </a:p>
          <a:p>
            <a:pPr lvl="1"/>
            <a:r>
              <a:rPr lang="en-US" dirty="0" smtClean="0"/>
              <a:t>Risks</a:t>
            </a:r>
          </a:p>
          <a:p>
            <a:pPr lvl="1"/>
            <a:r>
              <a:rPr lang="en-US" dirty="0" smtClean="0"/>
              <a:t>Financing arrangements</a:t>
            </a:r>
          </a:p>
          <a:p>
            <a:pPr lvl="1"/>
            <a:r>
              <a:rPr lang="en-US" dirty="0" smtClean="0"/>
              <a:t>Ownership Structure</a:t>
            </a:r>
          </a:p>
          <a:p>
            <a:pPr lvl="1"/>
            <a:r>
              <a:rPr lang="en-US" dirty="0" smtClean="0"/>
              <a:t>Financial metrics</a:t>
            </a:r>
          </a:p>
          <a:p>
            <a:pPr lvl="1"/>
            <a:r>
              <a:rPr lang="en-US" dirty="0" smtClean="0"/>
              <a:t>Valuation Metrics</a:t>
            </a:r>
          </a:p>
          <a:p>
            <a:pPr lvl="1"/>
            <a:r>
              <a:rPr lang="en-US" dirty="0" smtClean="0"/>
              <a:t>Key personnel</a:t>
            </a:r>
          </a:p>
          <a:p>
            <a:pPr lvl="1"/>
            <a:endParaRPr lang="en-US"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Business Valuation Methods</a:t>
            </a:r>
            <a:endParaRPr lang="en-US" dirty="0"/>
          </a:p>
        </p:txBody>
      </p:sp>
      <p:sp>
        <p:nvSpPr>
          <p:cNvPr id="5" name="Text Placeholder 4"/>
          <p:cNvSpPr>
            <a:spLocks noGrp="1"/>
          </p:cNvSpPr>
          <p:nvPr>
            <p:ph type="body" idx="1"/>
          </p:nvPr>
        </p:nvSpPr>
        <p:spPr/>
        <p:txBody>
          <a:bodyPr/>
          <a:lstStyle/>
          <a:p>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Is there a formulae to value business?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There are multiple ways to value a business</a:t>
            </a:r>
          </a:p>
          <a:p>
            <a:r>
              <a:rPr lang="en-US" dirty="0" smtClean="0"/>
              <a:t>Different people may value the same business differently</a:t>
            </a:r>
          </a:p>
          <a:p>
            <a:r>
              <a:rPr lang="en-US" dirty="0" smtClean="0"/>
              <a:t>Different businesses may be valued differently </a:t>
            </a:r>
          </a:p>
          <a:p>
            <a:pPr lvl="1"/>
            <a:r>
              <a:rPr lang="en-US" dirty="0" smtClean="0"/>
              <a:t>E.g.  Buying a fast food joint</a:t>
            </a:r>
          </a:p>
          <a:p>
            <a:pPr lvl="2"/>
            <a:r>
              <a:rPr lang="en-US" dirty="0" smtClean="0"/>
              <a:t>If I wanted to buy a fast food joint having a profit of 12 </a:t>
            </a:r>
            <a:r>
              <a:rPr lang="en-US" dirty="0" err="1" smtClean="0"/>
              <a:t>lacs</a:t>
            </a:r>
            <a:r>
              <a:rPr lang="en-US" dirty="0" smtClean="0"/>
              <a:t> per year.</a:t>
            </a:r>
          </a:p>
          <a:p>
            <a:pPr lvl="2"/>
            <a:r>
              <a:rPr lang="en-US" dirty="0" smtClean="0"/>
              <a:t>And the current owner is selling the same for 24 </a:t>
            </a:r>
            <a:r>
              <a:rPr lang="en-US" dirty="0" err="1" smtClean="0"/>
              <a:t>lacs</a:t>
            </a:r>
            <a:r>
              <a:rPr lang="en-US" dirty="0" smtClean="0"/>
              <a:t>.</a:t>
            </a:r>
          </a:p>
          <a:p>
            <a:pPr lvl="2"/>
            <a:r>
              <a:rPr lang="en-US" dirty="0" smtClean="0"/>
              <a:t>That means it will take me 2 years to recover the cost. </a:t>
            </a:r>
          </a:p>
          <a:p>
            <a:pPr lvl="2"/>
            <a:r>
              <a:rPr lang="en-US" dirty="0" smtClean="0"/>
              <a:t>After year 2, I get 50 percent return on investments per year.</a:t>
            </a:r>
          </a:p>
          <a:p>
            <a:pPr lvl="2"/>
            <a:r>
              <a:rPr lang="en-US" dirty="0" smtClean="0"/>
              <a:t>Now this is a very simple calculation and in real life we need to look at multiple factors, but this example works to get you thinking in the direction of valuation.</a:t>
            </a:r>
          </a:p>
          <a:p>
            <a:pPr lvl="2"/>
            <a:r>
              <a:rPr lang="en-US" dirty="0" smtClean="0"/>
              <a:t>In this case, given 50% ROI after year 2, I may decide to buy.</a:t>
            </a:r>
          </a:p>
          <a:p>
            <a:pPr lvl="1"/>
            <a:r>
              <a:rPr lang="en-US" dirty="0" smtClean="0"/>
              <a:t>Compare the above with Amazon.</a:t>
            </a:r>
          </a:p>
          <a:p>
            <a:pPr lvl="2"/>
            <a:r>
              <a:rPr lang="en-US" dirty="0" smtClean="0"/>
              <a:t>In early 2000’s it had no profits</a:t>
            </a:r>
          </a:p>
          <a:p>
            <a:pPr lvl="2"/>
            <a:r>
              <a:rPr lang="en-US" dirty="0" smtClean="0"/>
              <a:t>Sales of around 3 billion USD</a:t>
            </a:r>
          </a:p>
          <a:p>
            <a:pPr lvl="2"/>
            <a:r>
              <a:rPr lang="en-US" dirty="0" smtClean="0"/>
              <a:t>Monthly losses of millions of USD,  so no ROI based on profits.</a:t>
            </a:r>
          </a:p>
          <a:p>
            <a:pPr lvl="2"/>
            <a:r>
              <a:rPr lang="en-US" dirty="0" smtClean="0"/>
              <a:t>How much would you but it for?</a:t>
            </a:r>
          </a:p>
          <a:p>
            <a:pPr lvl="1"/>
            <a:r>
              <a:rPr lang="en-US" dirty="0" smtClean="0"/>
              <a:t>In these two examples the valuation is entirely different and we can not compare them.</a:t>
            </a:r>
            <a:endParaRPr lang="en-US" dirty="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experts do?</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we talk of valuation experts/ investors; Warren Buffet comes to mind.</a:t>
            </a:r>
          </a:p>
          <a:p>
            <a:r>
              <a:rPr lang="en-US" dirty="0" smtClean="0"/>
              <a:t>It is also exciting for a student to see what the words favorite investor does,</a:t>
            </a:r>
          </a:p>
          <a:p>
            <a:pPr lvl="1"/>
            <a:r>
              <a:rPr lang="en-US" dirty="0" smtClean="0"/>
              <a:t>He is known to use the discounted cash flow method.</a:t>
            </a:r>
          </a:p>
          <a:p>
            <a:pPr lvl="1"/>
            <a:r>
              <a:rPr lang="en-US" dirty="0" smtClean="0"/>
              <a:t>The DCF method looks at how much cash flow the business will generate over a period of years (projection) and calculates the net worth (</a:t>
            </a:r>
            <a:r>
              <a:rPr lang="en-US" dirty="0" err="1" smtClean="0"/>
              <a:t>todays</a:t>
            </a:r>
            <a:r>
              <a:rPr lang="en-US" dirty="0" smtClean="0"/>
              <a:t> value) of that cash using long term government bond interest rate. </a:t>
            </a:r>
          </a:p>
          <a:p>
            <a:pPr lvl="2"/>
            <a:r>
              <a:rPr lang="en-US" dirty="0" smtClean="0"/>
              <a:t>This results in present value of future money</a:t>
            </a:r>
          </a:p>
          <a:p>
            <a:pPr lvl="2"/>
            <a:r>
              <a:rPr lang="en-US" dirty="0" smtClean="0"/>
              <a:t>The basic idea being time value of money; today Rs. 100 is worth more than Rs. 100 tomorrow. How much more is the question…</a:t>
            </a:r>
          </a:p>
          <a:p>
            <a:pPr lvl="1"/>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743712"/>
          </a:xfrm>
        </p:spPr>
        <p:txBody>
          <a:bodyPr>
            <a:normAutofit fontScale="90000"/>
          </a:bodyPr>
          <a:lstStyle/>
          <a:p>
            <a:r>
              <a:rPr lang="en-IN" b="1" dirty="0" smtClean="0"/>
              <a:t>Deal Structuring</a:t>
            </a:r>
            <a:endParaRPr lang="en-US" dirty="0"/>
          </a:p>
        </p:txBody>
      </p:sp>
      <p:sp>
        <p:nvSpPr>
          <p:cNvPr id="3" name="Content Placeholder 2"/>
          <p:cNvSpPr>
            <a:spLocks noGrp="1"/>
          </p:cNvSpPr>
          <p:nvPr>
            <p:ph idx="1"/>
          </p:nvPr>
        </p:nvSpPr>
        <p:spPr>
          <a:xfrm>
            <a:off x="457200" y="1143000"/>
            <a:ext cx="8229600" cy="5181600"/>
          </a:xfrm>
        </p:spPr>
        <p:txBody>
          <a:bodyPr>
            <a:normAutofit fontScale="55000" lnSpcReduction="20000"/>
          </a:bodyPr>
          <a:lstStyle/>
          <a:p>
            <a:r>
              <a:rPr lang="en-IN" dirty="0" smtClean="0"/>
              <a:t>There are several structures that are used when PE decides to fund a Company. The basic structures for private companies are common stock and convertible preferred stock. These structures usually contain an anti-dilution provision, so the lead investor doesn’t start out purchasing say 40% of your company for $4,000,000 and then end up with only 5% because you dilute his stock position with subsequent financing rounds.</a:t>
            </a:r>
            <a:endParaRPr lang="en-US" dirty="0" smtClean="0"/>
          </a:p>
          <a:p>
            <a:r>
              <a:rPr lang="en-IN" dirty="0" smtClean="0"/>
              <a:t> </a:t>
            </a:r>
            <a:endParaRPr lang="en-US" dirty="0" smtClean="0"/>
          </a:p>
          <a:p>
            <a:r>
              <a:rPr lang="en-IN" dirty="0" smtClean="0"/>
              <a:t>1. </a:t>
            </a:r>
            <a:r>
              <a:rPr lang="en-IN" b="1" dirty="0" smtClean="0"/>
              <a:t>A Common Stock-</a:t>
            </a:r>
            <a:r>
              <a:rPr lang="en-IN" dirty="0" smtClean="0"/>
              <a:t> Common Stock funding structures are pretty simple. The company and investor agree on a dollar amount to be funded and the percentage of stock, also called the equity position, the investor will receive. Most private companies, however, will find they have very little bargaining power with private equity funds. Usually, it is the money that dictates the terms of the financing structure. Part of the reason is that if you don’t like the deal terms you don’t have to take the money. Another reason is that Private Equity firms know which structures work for them and which ones don’t.</a:t>
            </a:r>
            <a:endParaRPr lang="en-US" dirty="0" smtClean="0"/>
          </a:p>
          <a:p>
            <a:r>
              <a:rPr lang="en-IN" dirty="0" smtClean="0"/>
              <a:t>2. </a:t>
            </a:r>
            <a:r>
              <a:rPr lang="en-IN" b="1" dirty="0" smtClean="0"/>
              <a:t>Preferred Stock-</a:t>
            </a:r>
            <a:r>
              <a:rPr lang="en-IN" dirty="0" smtClean="0"/>
              <a:t> Private Equity firms use Preferred Stock structures the most. The Preferred Stock is convertible into Common Stock, usually anytime at the option of the holder. The convertible Preferred Stock can be convertible into either a fixed number of shares of Common Stock or a certain percentage of the Common Stock outstanding on a future date. Most Preferred structures also have a built in dividend. The dividend could range from 6% to 12%. This allows the Private Equity firm to receive some return on its investment before the Exit Strategy is used.</a:t>
            </a:r>
            <a:endParaRPr lang="en-US" dirty="0" smtClean="0"/>
          </a:p>
          <a:p>
            <a:r>
              <a:rPr lang="en-IN" dirty="0" smtClean="0"/>
              <a:t>3. </a:t>
            </a:r>
            <a:r>
              <a:rPr lang="en-IN" b="1" dirty="0" smtClean="0"/>
              <a:t>Debt Financing with an Equity Kicker-</a:t>
            </a:r>
            <a:r>
              <a:rPr lang="en-IN" dirty="0" smtClean="0"/>
              <a:t> Another possible structure, if your company is already operating and profitable, or close to it, is debt financing with an equity kicker. Although this structure will be difficult to get from a Private Equity firm, it is worth exploring.</a:t>
            </a:r>
            <a:endParaRPr lang="en-US" dirty="0" smtClean="0"/>
          </a:p>
          <a:p>
            <a:r>
              <a:rPr lang="en-IN" dirty="0" smtClean="0"/>
              <a:t>You are more likely to get this kind of financing from Angel investors. Maybe even family and friends would even provide this type of financing if the amount is not too large and you have good </a:t>
            </a:r>
            <a:r>
              <a:rPr lang="en-IN" dirty="0" err="1" smtClean="0"/>
              <a:t>cashflow</a:t>
            </a:r>
            <a:r>
              <a:rPr lang="en-IN" dirty="0" smtClean="0"/>
              <a:t>. Say you feel $200,000 can get you over the hurdle and profitable. Structure the $200,000 as a 3 to 5 year loan and give the investor 10% of your company in common stock. The number of shares and percentage you give the investor/lender is based on the size of the loan and the value of your company. I only used 10% as an example</a:t>
            </a:r>
            <a:r>
              <a:rPr lang="en-IN" dirty="0" smtClean="0"/>
              <a:t>.</a:t>
            </a:r>
            <a:endParaRPr lang="en-US" dirty="0"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838200"/>
          </a:xfrm>
        </p:spPr>
        <p:txBody>
          <a:bodyPr/>
          <a:lstStyle/>
          <a:p>
            <a:r>
              <a:rPr lang="en-US" dirty="0" smtClean="0"/>
              <a:t>Deal Structuring </a:t>
            </a:r>
            <a:endParaRPr lang="en-US" dirty="0"/>
          </a:p>
        </p:txBody>
      </p:sp>
      <p:sp>
        <p:nvSpPr>
          <p:cNvPr id="3" name="Content Placeholder 2"/>
          <p:cNvSpPr>
            <a:spLocks noGrp="1"/>
          </p:cNvSpPr>
          <p:nvPr>
            <p:ph idx="1"/>
          </p:nvPr>
        </p:nvSpPr>
        <p:spPr>
          <a:xfrm>
            <a:off x="457200" y="1295400"/>
            <a:ext cx="8229600" cy="5029200"/>
          </a:xfrm>
        </p:spPr>
        <p:txBody>
          <a:bodyPr>
            <a:noAutofit/>
          </a:bodyPr>
          <a:lstStyle/>
          <a:p>
            <a:r>
              <a:rPr lang="en-IN" sz="1200" dirty="0" smtClean="0"/>
              <a:t>4. </a:t>
            </a:r>
            <a:r>
              <a:rPr lang="en-IN" sz="1200" b="1" dirty="0" smtClean="0"/>
              <a:t>Convertible Debt - </a:t>
            </a:r>
            <a:r>
              <a:rPr lang="en-IN" sz="1200" dirty="0" smtClean="0"/>
              <a:t>Some investors will structure their funding as a convertible note or convertible debenture. This security is convertible at their option into Common Stock of the company. Usually they will not convert until the Common Stock is trading and they can get out of their position.</a:t>
            </a:r>
            <a:endParaRPr lang="en-US" sz="1200" dirty="0" smtClean="0"/>
          </a:p>
          <a:p>
            <a:r>
              <a:rPr lang="en-IN" sz="1200" dirty="0" smtClean="0"/>
              <a:t>Smart investors will also use what is called a "4.9% Clause". </a:t>
            </a:r>
            <a:r>
              <a:rPr lang="en-IN" sz="1200" dirty="0" err="1" smtClean="0"/>
              <a:t>ertain</a:t>
            </a:r>
            <a:r>
              <a:rPr lang="en-IN" sz="1200" dirty="0" smtClean="0"/>
              <a:t> securities laws require investors that own 5% of more to make certain filings with the U.S. Securities &amp; Exchange Commission (SEC). This allows investors to get around that requirement since the 4.9% Clause does not allow the investor to own more than 4.9% of the company at one point in time.</a:t>
            </a:r>
            <a:endParaRPr lang="en-US" sz="1200" dirty="0" smtClean="0"/>
          </a:p>
          <a:p>
            <a:r>
              <a:rPr lang="en-IN" sz="1200" dirty="0" smtClean="0"/>
              <a:t>Also, if an investor owns more than 10% of a company they are deemed an "Affiliate" and a number of other rules kick in. An investor can remain more nimble with his investment without having to comply with these regulations. The 4.9% Clause also benefits the Management Team. If the investor can't own more than 4.9% of the company it is very difficult for the investor to take over the company or make management changes.</a:t>
            </a:r>
          </a:p>
          <a:p>
            <a:r>
              <a:rPr lang="en-IN" sz="1200" dirty="0" smtClean="0"/>
              <a:t>5. </a:t>
            </a:r>
            <a:r>
              <a:rPr lang="en-IN" sz="1200" b="1" dirty="0" smtClean="0"/>
              <a:t>Reverse Mergers -</a:t>
            </a:r>
            <a:r>
              <a:rPr lang="en-IN" sz="1200" dirty="0" smtClean="0"/>
              <a:t> A Reverse Merger is when an existing private company merges into an existing public company with a stock symbol, which is usually a “shell company”. A shell company is a public company that although still in existence and having a stock symbol, is no longer operating a business. The business plan obviously failed and that company went out of business, but the public entity or shell still exists. This is the key ingredient in the Reverse Merger.</a:t>
            </a:r>
            <a:endParaRPr lang="en-US" sz="1200" dirty="0" smtClean="0"/>
          </a:p>
          <a:p>
            <a:r>
              <a:rPr lang="en-IN" sz="1200" dirty="0" smtClean="0"/>
              <a:t>6. Participating Preferred Stock - Participating preferred stock is a unit of ownership that is essentially composed of two elements -- preferred stock and common stock. The preferred stock element entitles an owner to receive a predetermined sum of cash (usually the original investment plus any accrued dividends) if the company is sold or liquidated. The common stock element represents additional continued ownership in the company (i.e. a share in any remaining proceeds available to the common shareholder class). Like convertible preferred stock, participating preferred stock usually converts to common stock (without triggering the participating feature) if the company makes an initial public offering (IPO). Participation can be </a:t>
            </a:r>
            <a:r>
              <a:rPr lang="en-IN" sz="1200" dirty="0" err="1" smtClean="0"/>
              <a:t>pari</a:t>
            </a:r>
            <a:r>
              <a:rPr lang="en-IN" sz="1200" dirty="0" smtClean="0"/>
              <a:t> </a:t>
            </a:r>
            <a:r>
              <a:rPr lang="en-IN" sz="1200" dirty="0" err="1" smtClean="0"/>
              <a:t>passu</a:t>
            </a:r>
            <a:r>
              <a:rPr lang="en-IN" sz="1200" dirty="0" smtClean="0"/>
              <a:t> or based on seniority of rounds. For example, if a C round has seniority, then rather than A, B and C rounds sharing in the equity in accordance with their percentage ownership of common, the C round will be paid first, then the B round, and if there is any cash left, the A round.</a:t>
            </a:r>
            <a:endParaRPr lang="en-US" sz="1200" dirty="0" smtClean="0"/>
          </a:p>
          <a:p>
            <a:endParaRPr lang="en-US" sz="1200" dirty="0" smtClean="0"/>
          </a:p>
          <a:p>
            <a:endParaRPr lang="en-US" sz="1200"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Deal Structuring</a:t>
            </a:r>
            <a:endParaRPr lang="en-US" dirty="0"/>
          </a:p>
        </p:txBody>
      </p:sp>
      <p:sp>
        <p:nvSpPr>
          <p:cNvPr id="3" name="Content Placeholder 2"/>
          <p:cNvSpPr>
            <a:spLocks noGrp="1"/>
          </p:cNvSpPr>
          <p:nvPr>
            <p:ph idx="1"/>
          </p:nvPr>
        </p:nvSpPr>
        <p:spPr>
          <a:xfrm>
            <a:off x="457200" y="1447800"/>
            <a:ext cx="8229600" cy="4876800"/>
          </a:xfrm>
        </p:spPr>
        <p:txBody>
          <a:bodyPr>
            <a:noAutofit/>
          </a:bodyPr>
          <a:lstStyle/>
          <a:p>
            <a:r>
              <a:rPr lang="en-IN" sz="1200" dirty="0" smtClean="0"/>
              <a:t>7. Multiple Liquidation </a:t>
            </a:r>
            <a:r>
              <a:rPr lang="en-IN" sz="1200" dirty="0" err="1" smtClean="0"/>
              <a:t>Pref</a:t>
            </a:r>
            <a:r>
              <a:rPr lang="en-IN" sz="1200" dirty="0" smtClean="0"/>
              <a:t> - is a provision that gives preferred stock holders of a specific round of financing the right to receive a multiple (2x, 3x, or even 6x) of their original investment if the company is sold or liquidated. A multiple liquidation preference still allows the investor to convert to common stock if the company does well, and it provides a higher return (assuming the selling price is sufficient to cover the multiple) if an IPO is unlikely</a:t>
            </a:r>
            <a:endParaRPr lang="en-US" sz="1200" dirty="0" smtClean="0"/>
          </a:p>
          <a:p>
            <a:r>
              <a:rPr lang="en-IN" sz="1200" dirty="0" smtClean="0"/>
              <a:t>8. Warrants are derivative securities that give the holder the right to purchase shares in a company at a pre-determined price. Typically, warrants are issued concurrently with preferred stock or bonds in order to increase the appeal of the stock or bonds to potential investors. They may also be used to compensate early investors for increased risk</a:t>
            </a:r>
            <a:endParaRPr lang="en-US" sz="1200" dirty="0" smtClean="0"/>
          </a:p>
          <a:p>
            <a:r>
              <a:rPr lang="en-IN" sz="1200" dirty="0" smtClean="0"/>
              <a:t>9. Options are rights to purchase or sell shares of stock at a specific price within a specific period of time. Stock purchase options are commonly used as long-term incentive compensation for employees and management.</a:t>
            </a:r>
            <a:endParaRPr lang="en-US" sz="1200" dirty="0" smtClean="0"/>
          </a:p>
          <a:p>
            <a:r>
              <a:rPr lang="en-IN" sz="1200" dirty="0" smtClean="0"/>
              <a:t>10. Anti Dilution - Dilution occurs when an investor’s proportionate ownership is reduced by the issue of new shares. Investors are primarily concerned with “down rounds,” or financing rounds that value the company’s stock at a lower price per share than previous rounds. Down rounds may occur due to a number of factors like economic conditions or company performance. Since investors cannot determine with certainty whether a company will undergo a down round, they negotiate certain rights, or anti-dilution provisions referred to as “ratchets,” that may protect their investment. The two most common mechanisms are full ratchets and weighted average ratchets.</a:t>
            </a:r>
            <a:endParaRPr lang="en-US" sz="1200" dirty="0" smtClean="0"/>
          </a:p>
          <a:p>
            <a:r>
              <a:rPr lang="en-IN" sz="1200" dirty="0" smtClean="0"/>
              <a:t>11. Full Ratchets protect investors against future down rounds. A full ratchet provision states that if a company issues stock to a lower price per share than existing preferred stock, then the conversion price of the existing preferred stock is adjusted (or “ratcheted”) downward to the new, lower price. This has the effect of protecting the ratchet holder’s investment by automatically increasing his number of shares. Of course, this occurs at the expense of any stockholders who do not also enjoy full ratchet protection.</a:t>
            </a:r>
            <a:endParaRPr lang="en-US" sz="1200" dirty="0" smtClean="0"/>
          </a:p>
          <a:p>
            <a:endParaRPr lang="en-US" sz="1200" dirty="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AIF </a:t>
            </a:r>
            <a:endParaRPr lang="en-US" dirty="0"/>
          </a:p>
        </p:txBody>
      </p:sp>
      <p:sp>
        <p:nvSpPr>
          <p:cNvPr id="5" name="Text Placeholder 4"/>
          <p:cNvSpPr>
            <a:spLocks noGrp="1"/>
          </p:cNvSpPr>
          <p:nvPr>
            <p:ph type="body" idx="1"/>
          </p:nvPr>
        </p:nvSpPr>
        <p:spPr/>
        <p:txBody>
          <a:bodyPr/>
          <a:lstStyle/>
          <a:p>
            <a:r>
              <a:rPr lang="en-US" dirty="0" smtClean="0"/>
              <a:t>Alternate Investment Funds </a:t>
            </a:r>
            <a:endParaRPr lang="en-US"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an AIF Structure</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Alternative Investment Fund or </a:t>
            </a:r>
            <a:r>
              <a:rPr lang="en-US" b="1" dirty="0" smtClean="0"/>
              <a:t>AIF</a:t>
            </a:r>
            <a:r>
              <a:rPr lang="en-US" dirty="0" smtClean="0"/>
              <a:t> means any fund established or incorporated in India which is a privately pooled investment vehicle which collects funds from sophisticated investors, whether Indian or foreign, for investing it in accordance with a defined investment policy for the benefit of its investors (</a:t>
            </a:r>
            <a:r>
              <a:rPr lang="en-US" dirty="0" smtClean="0">
                <a:hlinkClick r:id="rId2"/>
              </a:rPr>
              <a:t>www.sebi.gov.in</a:t>
            </a:r>
            <a:r>
              <a:rPr lang="en-US" dirty="0" smtClean="0"/>
              <a:t> )</a:t>
            </a:r>
          </a:p>
          <a:p>
            <a:r>
              <a:rPr lang="en-US" dirty="0" smtClean="0"/>
              <a:t>AIF does not include funds covered under the SEBI (Mutual Funds) Regulations, 1996</a:t>
            </a:r>
          </a:p>
          <a:p>
            <a:endParaRPr lang="en-US" dirty="0" smtClean="0"/>
          </a:p>
          <a:p>
            <a:r>
              <a:rPr lang="en-US" dirty="0" smtClean="0"/>
              <a:t>In what categories can an applicant seek registration as an AIF? </a:t>
            </a:r>
          </a:p>
          <a:p>
            <a:pPr lvl="1"/>
            <a:r>
              <a:rPr lang="en-US" dirty="0" smtClean="0"/>
              <a:t>Applicants can seek registration as an AIF in one of the following categories, and in sub-categories thereof, as may be applicable: [Ref. Regulation 3(4)]</a:t>
            </a:r>
          </a:p>
          <a:p>
            <a:pPr lvl="2"/>
            <a:r>
              <a:rPr lang="en-US" dirty="0" smtClean="0"/>
              <a:t>Category I AIF: </a:t>
            </a:r>
          </a:p>
          <a:p>
            <a:pPr lvl="3"/>
            <a:r>
              <a:rPr lang="en-US" dirty="0" smtClean="0"/>
              <a:t>Venture capital funds (Including Angel Funds) o SME Funds o Social Venture Funds o Infrastructure funds</a:t>
            </a:r>
          </a:p>
          <a:p>
            <a:pPr lvl="2"/>
            <a:r>
              <a:rPr lang="en-US" dirty="0" smtClean="0"/>
              <a:t>Category II AIF</a:t>
            </a:r>
          </a:p>
          <a:p>
            <a:pPr lvl="3"/>
            <a:r>
              <a:rPr lang="en-US" dirty="0" smtClean="0"/>
              <a:t>Real estate funds, private equity funds (PE funds), funds for distressed assets</a:t>
            </a:r>
          </a:p>
          <a:p>
            <a:pPr lvl="2"/>
            <a:r>
              <a:rPr lang="en-US" dirty="0" smtClean="0"/>
              <a:t>Category III AIF </a:t>
            </a:r>
          </a:p>
          <a:p>
            <a:pPr lvl="3"/>
            <a:r>
              <a:rPr lang="en-US" dirty="0" smtClean="0"/>
              <a:t>AIFs which employ diverse or complex trading strategies and may employ leverage including through investment in listed or unlisted derivatives. [Ref. Regulation 3(4)(c)] Various types of funds such as hedge funds, PIPE Funds</a:t>
            </a:r>
          </a:p>
          <a:p>
            <a:r>
              <a:rPr lang="en-US" dirty="0" smtClean="0"/>
              <a:t>Maximum number of investors is 1000 </a:t>
            </a:r>
          </a:p>
          <a:p>
            <a:r>
              <a:rPr lang="en-US" dirty="0" smtClean="0"/>
              <a:t>Each scheme of the AIF has to have a minimum of 20 </a:t>
            </a:r>
            <a:r>
              <a:rPr lang="en-US" dirty="0" err="1" smtClean="0"/>
              <a:t>crores</a:t>
            </a:r>
            <a:r>
              <a:rPr lang="en-US" dirty="0" smtClean="0"/>
              <a:t> as corpus</a:t>
            </a:r>
          </a:p>
          <a:p>
            <a:endParaRPr lang="en-US" dirty="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Angel Fund </a:t>
            </a:r>
            <a:endParaRPr lang="en-US" dirty="0"/>
          </a:p>
        </p:txBody>
      </p:sp>
      <p:sp>
        <p:nvSpPr>
          <p:cNvPr id="3" name="Content Placeholder 2"/>
          <p:cNvSpPr>
            <a:spLocks noGrp="1"/>
          </p:cNvSpPr>
          <p:nvPr>
            <p:ph idx="1"/>
          </p:nvPr>
        </p:nvSpPr>
        <p:spPr/>
        <p:txBody>
          <a:bodyPr>
            <a:normAutofit fontScale="55000" lnSpcReduction="20000"/>
          </a:bodyPr>
          <a:lstStyle/>
          <a:p>
            <a:r>
              <a:rPr lang="en-US" dirty="0" smtClean="0"/>
              <a:t>“Angel fund” is a sub-category of Venture Capital Fund under Category </a:t>
            </a:r>
            <a:r>
              <a:rPr lang="en-US" dirty="0" err="1" smtClean="0"/>
              <a:t>IAlternative</a:t>
            </a:r>
            <a:r>
              <a:rPr lang="en-US" dirty="0" smtClean="0"/>
              <a:t> Investment Fund that raises funds from angel investors and invests in accordance with the provisions of Chapter III-A of AIF Regulations. </a:t>
            </a:r>
          </a:p>
          <a:p>
            <a:r>
              <a:rPr lang="en-US" dirty="0" smtClean="0"/>
              <a:t>In case of an angel fund, it shall only raise funds by way of issue of units to angel investors. "Angel investor" means any person who proposes to invest in an angel fund and satisfies one of the following conditions, namely, </a:t>
            </a:r>
          </a:p>
          <a:p>
            <a:pPr lvl="1"/>
            <a:r>
              <a:rPr lang="en-US" dirty="0" smtClean="0"/>
              <a:t>(a) an individual investor who has net tangible assets of at least two </a:t>
            </a:r>
            <a:r>
              <a:rPr lang="en-US" dirty="0" err="1" smtClean="0"/>
              <a:t>crore</a:t>
            </a:r>
            <a:r>
              <a:rPr lang="en-US" dirty="0" smtClean="0"/>
              <a:t> rupees excluding value of his principal residence, and who: </a:t>
            </a:r>
          </a:p>
          <a:p>
            <a:pPr lvl="2"/>
            <a:r>
              <a:rPr lang="en-US" dirty="0" smtClean="0"/>
              <a:t>(</a:t>
            </a:r>
            <a:r>
              <a:rPr lang="en-US" dirty="0" err="1" smtClean="0"/>
              <a:t>i</a:t>
            </a:r>
            <a:r>
              <a:rPr lang="en-US" dirty="0" smtClean="0"/>
              <a:t>) has early stage investment experience, or </a:t>
            </a:r>
          </a:p>
          <a:p>
            <a:pPr lvl="2"/>
            <a:r>
              <a:rPr lang="en-US" dirty="0" smtClean="0"/>
              <a:t>(ii) has experience as a serial entrepreneur, or </a:t>
            </a:r>
          </a:p>
          <a:p>
            <a:pPr lvl="2"/>
            <a:r>
              <a:rPr lang="en-US" dirty="0" smtClean="0"/>
              <a:t>(iii) is a senior management professional with at least ten years of experience; </a:t>
            </a:r>
          </a:p>
          <a:p>
            <a:pPr lvl="2"/>
            <a:r>
              <a:rPr lang="en-US" dirty="0" smtClean="0"/>
              <a:t>('Early stage investment experience' shall mean prior experience in investing in start-up or emerging or early-stage ventures and 'serial entrepreneur' shall mean a person who has promoted or co-promoted more than one start-up venture.) </a:t>
            </a:r>
          </a:p>
          <a:p>
            <a:pPr lvl="1"/>
            <a:r>
              <a:rPr lang="en-US" dirty="0" smtClean="0"/>
              <a:t>(b) a body corporate with a net worth of at least ten </a:t>
            </a:r>
            <a:r>
              <a:rPr lang="en-US" dirty="0" err="1" smtClean="0"/>
              <a:t>crore</a:t>
            </a:r>
            <a:r>
              <a:rPr lang="en-US" dirty="0" smtClean="0"/>
              <a:t> rupees; or </a:t>
            </a:r>
          </a:p>
          <a:p>
            <a:pPr lvl="1"/>
            <a:r>
              <a:rPr lang="en-US" dirty="0" smtClean="0"/>
              <a:t>(c) an AIF registered under these regulations or a VCF registered under the SEBI (Venture Capital Funds) Regulations, 1996. </a:t>
            </a:r>
          </a:p>
          <a:p>
            <a:r>
              <a:rPr lang="en-US" dirty="0" smtClean="0"/>
              <a:t>Angel funds shall accept, up to a maximum period of 3 years, an investment of not less than `25 </a:t>
            </a:r>
            <a:r>
              <a:rPr lang="en-US" dirty="0" err="1" smtClean="0"/>
              <a:t>lakh</a:t>
            </a:r>
            <a:r>
              <a:rPr lang="en-US" dirty="0" smtClean="0"/>
              <a:t> from an angel investor.</a:t>
            </a:r>
          </a:p>
          <a:p>
            <a:r>
              <a:rPr lang="en-US" dirty="0" smtClean="0"/>
              <a:t>Maximum number of investors is 49 </a:t>
            </a:r>
          </a:p>
          <a:p>
            <a:r>
              <a:rPr lang="en-US" dirty="0" smtClean="0"/>
              <a:t>Each angel fund requires a minimum of 10 </a:t>
            </a:r>
            <a:r>
              <a:rPr lang="en-US" dirty="0" err="1" smtClean="0"/>
              <a:t>crores</a:t>
            </a:r>
            <a:r>
              <a:rPr lang="en-US" dirty="0" smtClean="0"/>
              <a:t> as corpus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Road Shows</a:t>
            </a:r>
            <a:endParaRPr lang="en-US" dirty="0"/>
          </a:p>
        </p:txBody>
      </p:sp>
      <p:sp>
        <p:nvSpPr>
          <p:cNvPr id="5" name="Text Placeholder 4"/>
          <p:cNvSpPr>
            <a:spLocks noGrp="1"/>
          </p:cNvSpPr>
          <p:nvPr>
            <p:ph type="body" idx="1"/>
          </p:nvPr>
        </p:nvSpPr>
        <p:spPr/>
        <p:txBody>
          <a:bodyPr/>
          <a:lstStyle/>
          <a:p>
            <a:r>
              <a:rPr lang="en-US" dirty="0" smtClean="0"/>
              <a:t>Collecting Funds – Creating a Brand – Reaching out to Investors </a:t>
            </a:r>
            <a:endParaRPr lang="en-US" dirty="0"/>
          </a:p>
        </p:txBody>
      </p:sp>
      <p:pic>
        <p:nvPicPr>
          <p:cNvPr id="89090" name="Picture 2" descr="Related image"/>
          <p:cNvPicPr>
            <a:picLocks noChangeAspect="1" noChangeArrowheads="1"/>
          </p:cNvPicPr>
          <p:nvPr/>
        </p:nvPicPr>
        <p:blipFill>
          <a:blip r:embed="rId2">
            <a:clrChange>
              <a:clrFrom>
                <a:srgbClr val="FFFFFF"/>
              </a:clrFrom>
              <a:clrTo>
                <a:srgbClr val="FFFFFF">
                  <a:alpha val="0"/>
                </a:srgbClr>
              </a:clrTo>
            </a:clrChange>
            <a:duotone>
              <a:prstClr val="black"/>
              <a:schemeClr val="accent3">
                <a:tint val="45000"/>
                <a:satMod val="400000"/>
              </a:schemeClr>
            </a:duotone>
          </a:blip>
          <a:srcRect/>
          <a:stretch>
            <a:fillRect/>
          </a:stretch>
        </p:blipFill>
        <p:spPr bwMode="auto">
          <a:xfrm>
            <a:off x="4572000" y="3276600"/>
            <a:ext cx="3317093" cy="2905695"/>
          </a:xfrm>
          <a:prstGeom prst="rect">
            <a:avLst/>
          </a:prstGeom>
          <a:noFill/>
        </p:spPr>
      </p:pic>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smtClean="0"/>
              <a:t>Angel Investors </a:t>
            </a:r>
            <a:endParaRPr lang="en-US" dirty="0"/>
          </a:p>
        </p:txBody>
      </p:sp>
      <p:sp>
        <p:nvSpPr>
          <p:cNvPr id="3" name="Content Placeholder 2"/>
          <p:cNvSpPr>
            <a:spLocks noGrp="1"/>
          </p:cNvSpPr>
          <p:nvPr>
            <p:ph idx="1"/>
          </p:nvPr>
        </p:nvSpPr>
        <p:spPr>
          <a:xfrm>
            <a:off x="457200" y="1371600"/>
            <a:ext cx="5562600" cy="4754563"/>
          </a:xfrm>
        </p:spPr>
        <p:txBody>
          <a:bodyPr>
            <a:normAutofit fontScale="70000" lnSpcReduction="20000"/>
          </a:bodyPr>
          <a:lstStyle/>
          <a:p>
            <a:r>
              <a:rPr lang="en-US" b="1" dirty="0" smtClean="0"/>
              <a:t>Angel investors</a:t>
            </a:r>
            <a:r>
              <a:rPr lang="en-US" dirty="0" smtClean="0"/>
              <a:t> are the kind of opposite of venture capitalists. </a:t>
            </a:r>
            <a:r>
              <a:rPr lang="en-US" b="1" dirty="0" smtClean="0"/>
              <a:t>Angel investors</a:t>
            </a:r>
            <a:r>
              <a:rPr lang="en-US" dirty="0" smtClean="0"/>
              <a:t> are also called informal </a:t>
            </a:r>
            <a:r>
              <a:rPr lang="en-US" b="1" dirty="0" smtClean="0"/>
              <a:t>investors</a:t>
            </a:r>
            <a:r>
              <a:rPr lang="en-US" dirty="0" smtClean="0"/>
              <a:t>, </a:t>
            </a:r>
            <a:r>
              <a:rPr lang="en-US" b="1" dirty="0" smtClean="0"/>
              <a:t>angel</a:t>
            </a:r>
            <a:r>
              <a:rPr lang="en-US" dirty="0" smtClean="0"/>
              <a:t> funders, private </a:t>
            </a:r>
            <a:r>
              <a:rPr lang="en-US" b="1" dirty="0" smtClean="0"/>
              <a:t>investors</a:t>
            </a:r>
            <a:r>
              <a:rPr lang="en-US" dirty="0" smtClean="0"/>
              <a:t>, seed </a:t>
            </a:r>
            <a:r>
              <a:rPr lang="en-US" b="1" dirty="0" smtClean="0"/>
              <a:t>investors</a:t>
            </a:r>
            <a:r>
              <a:rPr lang="en-US" dirty="0" smtClean="0"/>
              <a:t> or business angels. These are affluent individuals who inject capital for startups in exchange for ownership equity or convertible debt.</a:t>
            </a:r>
          </a:p>
          <a:p>
            <a:endParaRPr lang="en-US" dirty="0" smtClean="0"/>
          </a:p>
          <a:p>
            <a:r>
              <a:rPr lang="en-US" dirty="0" smtClean="0"/>
              <a:t>In this entrepreneurial age, Some of you may reach out to Angel investors to raise funds. Given below are few important things Angels like in investors</a:t>
            </a:r>
          </a:p>
          <a:p>
            <a:pPr lvl="1"/>
            <a:r>
              <a:rPr lang="en-US" dirty="0" smtClean="0"/>
              <a:t>Passion, commitment, and integrity of the founders.</a:t>
            </a:r>
          </a:p>
          <a:p>
            <a:pPr lvl="1"/>
            <a:r>
              <a:rPr lang="en-US" dirty="0" smtClean="0"/>
              <a:t>Market size / opportunity being targeted and potential for the company to scale up.</a:t>
            </a:r>
          </a:p>
          <a:p>
            <a:pPr lvl="1"/>
            <a:r>
              <a:rPr lang="en-US" dirty="0" smtClean="0"/>
              <a:t>Interesting technology or intellectual property.</a:t>
            </a:r>
          </a:p>
          <a:p>
            <a:pPr lvl="1"/>
            <a:r>
              <a:rPr lang="en-US" dirty="0" smtClean="0"/>
              <a:t>Viability of raising additional rounds of financing</a:t>
            </a:r>
          </a:p>
          <a:p>
            <a:endParaRPr lang="en-US" dirty="0"/>
          </a:p>
        </p:txBody>
      </p:sp>
      <p:pic>
        <p:nvPicPr>
          <p:cNvPr id="3074" name="Picture 2" descr="Image result for angel investors"/>
          <p:cNvPicPr>
            <a:picLocks noChangeAspect="1" noChangeArrowheads="1"/>
          </p:cNvPicPr>
          <p:nvPr/>
        </p:nvPicPr>
        <p:blipFill>
          <a:blip r:embed="rId2">
            <a:clrChange>
              <a:clrFrom>
                <a:srgbClr val="F5F4F0"/>
              </a:clrFrom>
              <a:clrTo>
                <a:srgbClr val="F5F4F0">
                  <a:alpha val="0"/>
                </a:srgbClr>
              </a:clrTo>
            </a:clrChange>
            <a:duotone>
              <a:schemeClr val="accent5">
                <a:shade val="45000"/>
                <a:satMod val="135000"/>
              </a:schemeClr>
              <a:prstClr val="white"/>
            </a:duotone>
            <a:lum contrast="-40000"/>
          </a:blip>
          <a:srcRect/>
          <a:stretch>
            <a:fillRect/>
          </a:stretch>
        </p:blipFill>
        <p:spPr bwMode="auto">
          <a:xfrm>
            <a:off x="5029200" y="733424"/>
            <a:ext cx="4056429" cy="3762376"/>
          </a:xfrm>
          <a:prstGeom prst="rect">
            <a:avLst/>
          </a:prstGeom>
          <a:noFill/>
        </p:spPr>
      </p:pic>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591312"/>
          </a:xfrm>
        </p:spPr>
        <p:txBody>
          <a:bodyPr>
            <a:normAutofit fontScale="90000"/>
          </a:bodyPr>
          <a:lstStyle/>
          <a:p>
            <a:r>
              <a:rPr lang="en-US" dirty="0" smtClean="0"/>
              <a:t>Debt Fund </a:t>
            </a:r>
            <a:endParaRPr lang="en-US" dirty="0"/>
          </a:p>
        </p:txBody>
      </p:sp>
      <p:sp>
        <p:nvSpPr>
          <p:cNvPr id="3" name="Content Placeholder 2"/>
          <p:cNvSpPr>
            <a:spLocks noGrp="1"/>
          </p:cNvSpPr>
          <p:nvPr>
            <p:ph idx="1"/>
          </p:nvPr>
        </p:nvSpPr>
        <p:spPr>
          <a:xfrm>
            <a:off x="457200" y="1295400"/>
            <a:ext cx="8229600" cy="4525963"/>
          </a:xfrm>
        </p:spPr>
        <p:txBody>
          <a:bodyPr>
            <a:normAutofit fontScale="70000" lnSpcReduction="20000"/>
          </a:bodyPr>
          <a:lstStyle/>
          <a:p>
            <a:r>
              <a:rPr lang="en-US" dirty="0" smtClean="0"/>
              <a:t>Debt fund is an Alternative Investment Fund (AIF) which invests primarily in </a:t>
            </a:r>
          </a:p>
          <a:p>
            <a:pPr lvl="1"/>
            <a:r>
              <a:rPr lang="en-US" dirty="0" smtClean="0"/>
              <a:t>Debt or debt securities of listed or unlisted investee companies </a:t>
            </a:r>
          </a:p>
          <a:p>
            <a:pPr lvl="2"/>
            <a:r>
              <a:rPr lang="en-US" dirty="0" smtClean="0"/>
              <a:t>according to the stated objectives of the Fund. [Ref. Regulation 2(1)(</a:t>
            </a:r>
            <a:r>
              <a:rPr lang="en-US" dirty="0" err="1" smtClean="0"/>
              <a:t>i</a:t>
            </a:r>
            <a:r>
              <a:rPr lang="en-US" dirty="0" smtClean="0"/>
              <a:t>)]. </a:t>
            </a:r>
          </a:p>
          <a:p>
            <a:pPr lvl="1"/>
            <a:r>
              <a:rPr lang="en-US" dirty="0" smtClean="0"/>
              <a:t>These funds are registered under Category II. In this regard, </a:t>
            </a:r>
          </a:p>
          <a:p>
            <a:pPr lvl="1"/>
            <a:r>
              <a:rPr lang="en-US" dirty="0" smtClean="0"/>
              <a:t>Since Alternative Investment Fund is a privately pooled investment vehicle, the amount contributed by the investors shall not be utilized for purpose of giving loans. </a:t>
            </a:r>
          </a:p>
          <a:p>
            <a:pPr lvl="1"/>
            <a:endParaRPr lang="en-US" dirty="0" smtClean="0"/>
          </a:p>
          <a:p>
            <a:pPr lvl="1"/>
            <a:r>
              <a:rPr lang="en-US" dirty="0" smtClean="0"/>
              <a:t>A </a:t>
            </a:r>
            <a:r>
              <a:rPr lang="en-US" b="1" dirty="0" smtClean="0"/>
              <a:t>debt fund</a:t>
            </a:r>
            <a:r>
              <a:rPr lang="en-US" dirty="0" smtClean="0"/>
              <a:t> is an investment pool, such as a mutual </a:t>
            </a:r>
            <a:r>
              <a:rPr lang="en-US" b="1" dirty="0" smtClean="0"/>
              <a:t>fund</a:t>
            </a:r>
            <a:r>
              <a:rPr lang="en-US" dirty="0" smtClean="0"/>
              <a:t> or exchange-traded </a:t>
            </a:r>
            <a:r>
              <a:rPr lang="en-US" b="1" dirty="0" smtClean="0"/>
              <a:t>fund</a:t>
            </a:r>
            <a:r>
              <a:rPr lang="en-US" dirty="0" smtClean="0"/>
              <a:t>, in which core holdings are fixed income investments. A </a:t>
            </a:r>
            <a:r>
              <a:rPr lang="en-US" b="1" dirty="0" smtClean="0"/>
              <a:t>debt fund</a:t>
            </a:r>
            <a:r>
              <a:rPr lang="en-US" dirty="0" smtClean="0"/>
              <a:t> may invest in short-term or long-term bonds, securitized products, money market instruments or floating rate </a:t>
            </a:r>
            <a:r>
              <a:rPr lang="en-US" b="1" dirty="0" smtClean="0"/>
              <a:t>debt</a:t>
            </a:r>
            <a:r>
              <a:rPr lang="en-US" dirty="0" smtClean="0"/>
              <a:t>.</a:t>
            </a:r>
          </a:p>
          <a:p>
            <a:pPr lvl="1"/>
            <a:endParaRPr lang="en-US" dirty="0" smtClean="0"/>
          </a:p>
          <a:p>
            <a:r>
              <a:rPr lang="en-US" b="1" dirty="0" smtClean="0"/>
              <a:t>Debt</a:t>
            </a:r>
            <a:r>
              <a:rPr lang="en-US" dirty="0" smtClean="0"/>
              <a:t> Mutual </a:t>
            </a:r>
            <a:r>
              <a:rPr lang="en-US" b="1" dirty="0" smtClean="0"/>
              <a:t>Funds</a:t>
            </a:r>
            <a:r>
              <a:rPr lang="en-US" dirty="0" smtClean="0"/>
              <a:t> </a:t>
            </a:r>
          </a:p>
          <a:p>
            <a:pPr lvl="1"/>
            <a:r>
              <a:rPr lang="en-US" dirty="0" smtClean="0"/>
              <a:t>Mainly invest in a mix of </a:t>
            </a:r>
            <a:r>
              <a:rPr lang="en-US" b="1" dirty="0" smtClean="0"/>
              <a:t>debt</a:t>
            </a:r>
            <a:r>
              <a:rPr lang="en-US" dirty="0" smtClean="0"/>
              <a:t> or fixed income securities such as Treasury Bills, Government Securities, Corporate Bonds, Money Market instruments and other </a:t>
            </a:r>
            <a:r>
              <a:rPr lang="en-US" b="1" dirty="0" smtClean="0"/>
              <a:t>debt</a:t>
            </a:r>
            <a:r>
              <a:rPr lang="en-US" dirty="0" smtClean="0"/>
              <a:t> securities of different time horizons. Generally, </a:t>
            </a:r>
            <a:r>
              <a:rPr lang="en-US" b="1" dirty="0" smtClean="0"/>
              <a:t>debt</a:t>
            </a:r>
            <a:r>
              <a:rPr lang="en-US" dirty="0" smtClean="0"/>
              <a:t> securities have a fixed maturity date &amp; pay a fixed rate of interest.</a:t>
            </a:r>
          </a:p>
          <a:p>
            <a:pPr lvl="1"/>
            <a:endParaRPr lang="en-US" dirty="0" smtClean="0"/>
          </a:p>
        </p:txBody>
      </p:sp>
      <p:pic>
        <p:nvPicPr>
          <p:cNvPr id="44034" name="Picture 2" descr="Image result for debt fund"/>
          <p:cNvPicPr>
            <a:picLocks noChangeAspect="1" noChangeArrowheads="1"/>
          </p:cNvPicPr>
          <p:nvPr/>
        </p:nvPicPr>
        <p:blipFill>
          <a:blip r:embed="rId2"/>
          <a:srcRect/>
          <a:stretch>
            <a:fillRect/>
          </a:stretch>
        </p:blipFill>
        <p:spPr bwMode="auto">
          <a:xfrm>
            <a:off x="4844714" y="4876800"/>
            <a:ext cx="3823035" cy="1952626"/>
          </a:xfrm>
          <a:prstGeom prst="rect">
            <a:avLst/>
          </a:prstGeom>
          <a:noFill/>
        </p:spPr>
      </p:pic>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743712"/>
          </a:xfrm>
        </p:spPr>
        <p:txBody>
          <a:bodyPr>
            <a:normAutofit fontScale="90000"/>
          </a:bodyPr>
          <a:lstStyle/>
          <a:p>
            <a:r>
              <a:rPr lang="en-US" dirty="0" smtClean="0"/>
              <a:t>Debt Fund VS Fixed Deposit</a:t>
            </a:r>
            <a:endParaRPr lang="en-US" dirty="0"/>
          </a:p>
        </p:txBody>
      </p:sp>
      <p:sp>
        <p:nvSpPr>
          <p:cNvPr id="3" name="Content Placeholder 2"/>
          <p:cNvSpPr>
            <a:spLocks noGrp="1"/>
          </p:cNvSpPr>
          <p:nvPr>
            <p:ph idx="1"/>
          </p:nvPr>
        </p:nvSpPr>
        <p:spPr>
          <a:xfrm>
            <a:off x="457200" y="1447800"/>
            <a:ext cx="8229600" cy="4876800"/>
          </a:xfrm>
        </p:spPr>
        <p:txBody>
          <a:bodyPr>
            <a:noAutofit/>
          </a:bodyPr>
          <a:lstStyle/>
          <a:p>
            <a:r>
              <a:rPr lang="en-US" sz="1400" dirty="0" smtClean="0"/>
              <a:t>Lets deviate from the topic a little, since it is essential to have a look at debt funds VS fixed deposits. In your early career as a wealth planner or a banker, this is one of the things you will discuss most with your customers.</a:t>
            </a:r>
          </a:p>
          <a:p>
            <a:r>
              <a:rPr lang="en-US" sz="1400" dirty="0" smtClean="0"/>
              <a:t>Safety</a:t>
            </a:r>
          </a:p>
          <a:p>
            <a:pPr lvl="1"/>
            <a:r>
              <a:rPr lang="en-US" sz="1200" dirty="0" smtClean="0"/>
              <a:t>Bank Deposits are one of the safest avenues for savers in India with an almost negligible chance of default (although there have been instances of co-operative and local banks defaulting). </a:t>
            </a:r>
          </a:p>
          <a:p>
            <a:pPr lvl="1"/>
            <a:r>
              <a:rPr lang="en-US" sz="1200" dirty="0" smtClean="0"/>
              <a:t>As with all mutual funds, there are no guarantees in debt funds. Returns are market-linked and the investor is fully exposed to defaults or any other credit problems in the entities whose bonds are being invested in.</a:t>
            </a:r>
          </a:p>
          <a:p>
            <a:r>
              <a:rPr lang="en-US" sz="1400" dirty="0" smtClean="0"/>
              <a:t>Taxation</a:t>
            </a:r>
          </a:p>
          <a:p>
            <a:pPr lvl="1"/>
            <a:r>
              <a:rPr lang="en-US" sz="1200" dirty="0" smtClean="0"/>
              <a:t>Returns from bank fixed deposits are interest income and as such have to be added to your normal income and hence taxable.</a:t>
            </a:r>
          </a:p>
          <a:p>
            <a:pPr lvl="1"/>
            <a:r>
              <a:rPr lang="en-US" sz="1200" dirty="0" smtClean="0"/>
              <a:t>Banks also deduct TDS on interest income from fixed deposits. The tax rates are similar for debt funds held for less than 36 months (though TDS will not generally be deducted). However for debt funds held longer than 36 months, returns are classified as long term capital gains and are taxed at 20 per cent with indexation. (refer your tax consultant for latest slabs)</a:t>
            </a:r>
          </a:p>
          <a:p>
            <a:r>
              <a:rPr lang="en-US" sz="1400" dirty="0" smtClean="0"/>
              <a:t>Liquidity</a:t>
            </a:r>
          </a:p>
          <a:p>
            <a:pPr lvl="1"/>
            <a:r>
              <a:rPr lang="en-US" sz="1200" dirty="0" smtClean="0"/>
              <a:t>Debt Fund on redemption is usually credited to your account in 2 – 3 days</a:t>
            </a:r>
          </a:p>
          <a:p>
            <a:pPr lvl="1"/>
            <a:r>
              <a:rPr lang="en-US" sz="1200" dirty="0" smtClean="0"/>
              <a:t>Bank deposits are credited back the same day</a:t>
            </a:r>
          </a:p>
          <a:p>
            <a:r>
              <a:rPr lang="en-US" sz="1400" dirty="0" smtClean="0"/>
              <a:t>Returns</a:t>
            </a:r>
          </a:p>
          <a:p>
            <a:pPr lvl="1"/>
            <a:r>
              <a:rPr lang="en-US" sz="1200" dirty="0" smtClean="0"/>
              <a:t>Debt funds usually beat bank returns.</a:t>
            </a:r>
          </a:p>
          <a:p>
            <a:pPr lvl="1"/>
            <a:r>
              <a:rPr lang="en-US" sz="1200" dirty="0" smtClean="0"/>
              <a:t>However debt fund investors are subject to credit risk (lending to riskier borrowers)</a:t>
            </a:r>
          </a:p>
          <a:p>
            <a:pPr lvl="1"/>
            <a:r>
              <a:rPr lang="en-US" sz="1200" dirty="0" smtClean="0"/>
              <a:t>Debt fund investors are also subject to interest rate risk  (risk of bond prices falling when interest rate  rise)</a:t>
            </a:r>
            <a:endParaRPr lang="en-US" sz="1200" dirty="0"/>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667512"/>
          </a:xfrm>
        </p:spPr>
        <p:txBody>
          <a:bodyPr>
            <a:normAutofit fontScale="90000"/>
          </a:bodyPr>
          <a:lstStyle/>
          <a:p>
            <a:r>
              <a:rPr lang="en-US" dirty="0" smtClean="0"/>
              <a:t>Risk @ Debt Fund </a:t>
            </a:r>
            <a:endParaRPr lang="en-US" dirty="0"/>
          </a:p>
        </p:txBody>
      </p:sp>
      <p:pic>
        <p:nvPicPr>
          <p:cNvPr id="1026" name="Picture 2" descr="http://www.livemint.com/rf/Image-621x414/LiveMint/Period2/2017/05/16/Photos/Specials/ladder-kKXD--621x414@LiveMint.jpg"/>
          <p:cNvPicPr>
            <a:picLocks noChangeAspect="1" noChangeArrowheads="1"/>
          </p:cNvPicPr>
          <p:nvPr/>
        </p:nvPicPr>
        <p:blipFill>
          <a:blip r:embed="rId2"/>
          <a:srcRect/>
          <a:stretch>
            <a:fillRect/>
          </a:stretch>
        </p:blipFill>
        <p:spPr bwMode="auto">
          <a:xfrm>
            <a:off x="685800" y="1295400"/>
            <a:ext cx="7286625" cy="48577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3876</TotalTime>
  <Words>6321</Words>
  <Application>Microsoft Office PowerPoint</Application>
  <PresentationFormat>On-screen Show (4:3)</PresentationFormat>
  <Paragraphs>709</Paragraphs>
  <Slides>93</Slides>
  <Notes>0</Notes>
  <HiddenSlides>0</HiddenSlides>
  <MMClips>0</MMClips>
  <ScaleCrop>false</ScaleCrop>
  <HeadingPairs>
    <vt:vector size="4" baseType="variant">
      <vt:variant>
        <vt:lpstr>Theme</vt:lpstr>
      </vt:variant>
      <vt:variant>
        <vt:i4>1</vt:i4>
      </vt:variant>
      <vt:variant>
        <vt:lpstr>Slide Titles</vt:lpstr>
      </vt:variant>
      <vt:variant>
        <vt:i4>93</vt:i4>
      </vt:variant>
    </vt:vector>
  </HeadingPairs>
  <TitlesOfParts>
    <vt:vector size="94" baseType="lpstr">
      <vt:lpstr>Flow</vt:lpstr>
      <vt:lpstr>PE VC IMPACT INVESTMENTS</vt:lpstr>
      <vt:lpstr>Private equity</vt:lpstr>
      <vt:lpstr>Basics </vt:lpstr>
      <vt:lpstr>Structure of a PE Company </vt:lpstr>
      <vt:lpstr>Where do they invest?</vt:lpstr>
      <vt:lpstr>Where does a private equity firm raise funds?</vt:lpstr>
      <vt:lpstr>Raising Funds…</vt:lpstr>
      <vt:lpstr>Raising Funds…</vt:lpstr>
      <vt:lpstr>Road Shows</vt:lpstr>
      <vt:lpstr>Road Shows</vt:lpstr>
      <vt:lpstr>Road Shows; for large companies  or starts up’s also?</vt:lpstr>
      <vt:lpstr>Investee Companies </vt:lpstr>
      <vt:lpstr>The Secret </vt:lpstr>
      <vt:lpstr>Buy To Sell</vt:lpstr>
      <vt:lpstr>The Secret …</vt:lpstr>
      <vt:lpstr>Pitch Book</vt:lpstr>
      <vt:lpstr>Pitch book – Teaser document </vt:lpstr>
      <vt:lpstr>Contents …</vt:lpstr>
      <vt:lpstr>Slide 19</vt:lpstr>
      <vt:lpstr>How does a PE make money?</vt:lpstr>
      <vt:lpstr>What is a HURDLE rate?</vt:lpstr>
      <vt:lpstr>More on Carried Interest</vt:lpstr>
      <vt:lpstr>How does a PE make money? (2)</vt:lpstr>
      <vt:lpstr>Example of Carried Interest </vt:lpstr>
      <vt:lpstr>Calculating Net Profits and Carry Distribution</vt:lpstr>
      <vt:lpstr>Carry Distribution</vt:lpstr>
      <vt:lpstr>History </vt:lpstr>
      <vt:lpstr>Brief History of PE</vt:lpstr>
      <vt:lpstr>His-Story</vt:lpstr>
      <vt:lpstr>Early history PE - LBO</vt:lpstr>
      <vt:lpstr>LBO</vt:lpstr>
      <vt:lpstr>Large LBO’s</vt:lpstr>
      <vt:lpstr>Generally Used Terms </vt:lpstr>
      <vt:lpstr>General Partner – Limited Partner </vt:lpstr>
      <vt:lpstr>What is Waterfall ?</vt:lpstr>
      <vt:lpstr>Waterfall (continued)</vt:lpstr>
      <vt:lpstr>European vs American waterfall</vt:lpstr>
      <vt:lpstr>PE VC – Generally Used Terms </vt:lpstr>
      <vt:lpstr>Slide 39</vt:lpstr>
      <vt:lpstr>Slide 40</vt:lpstr>
      <vt:lpstr>Slide 41</vt:lpstr>
      <vt:lpstr>Slide 42</vt:lpstr>
      <vt:lpstr>Slide 43</vt:lpstr>
      <vt:lpstr>Slide 44</vt:lpstr>
      <vt:lpstr>Slide 45</vt:lpstr>
      <vt:lpstr>Slide 46</vt:lpstr>
      <vt:lpstr>Slide 47</vt:lpstr>
      <vt:lpstr>Slide 48</vt:lpstr>
      <vt:lpstr>Junk Bonds </vt:lpstr>
      <vt:lpstr>Junk Bond – Ratio used </vt:lpstr>
      <vt:lpstr>Commonly used terms continued..</vt:lpstr>
      <vt:lpstr>The key elements of Non-Disclosure Agreements:</vt:lpstr>
      <vt:lpstr>NDA Continued</vt:lpstr>
      <vt:lpstr>NDA continued..</vt:lpstr>
      <vt:lpstr>Slide 55</vt:lpstr>
      <vt:lpstr>NDA continued</vt:lpstr>
      <vt:lpstr>Commonly Used terms continued</vt:lpstr>
      <vt:lpstr>Pre-money valuation: </vt:lpstr>
      <vt:lpstr>Post-money valuation: </vt:lpstr>
      <vt:lpstr>Pre – Post Money Valuation;  Logic</vt:lpstr>
      <vt:lpstr>Slide 61</vt:lpstr>
      <vt:lpstr>Slide 62</vt:lpstr>
      <vt:lpstr>Total Value To Paid-in Ratio (TVPI)</vt:lpstr>
      <vt:lpstr>Slide 64</vt:lpstr>
      <vt:lpstr>MOIC VS IRR </vt:lpstr>
      <vt:lpstr>MOIC VS IRR</vt:lpstr>
      <vt:lpstr>Slide 67</vt:lpstr>
      <vt:lpstr>Capital Structure with respect to Senior Debt </vt:lpstr>
      <vt:lpstr>Slide 69</vt:lpstr>
      <vt:lpstr>Sovereign wealth fund: </vt:lpstr>
      <vt:lpstr>Terms Continued..</vt:lpstr>
      <vt:lpstr>Underwriting</vt:lpstr>
      <vt:lpstr>Unicorn</vt:lpstr>
      <vt:lpstr>Warrants</vt:lpstr>
      <vt:lpstr>Warrants VS Call Options </vt:lpstr>
      <vt:lpstr>Slide 76</vt:lpstr>
      <vt:lpstr>Slide 77</vt:lpstr>
      <vt:lpstr>What is Value?</vt:lpstr>
      <vt:lpstr>What is ‘Value’? </vt:lpstr>
      <vt:lpstr>Closing a Deal</vt:lpstr>
      <vt:lpstr>Business Valuation Methods</vt:lpstr>
      <vt:lpstr>Is there a formulae to value business?</vt:lpstr>
      <vt:lpstr>What do experts do?</vt:lpstr>
      <vt:lpstr>Deal Structuring</vt:lpstr>
      <vt:lpstr>Deal Structuring </vt:lpstr>
      <vt:lpstr>Deal Structuring</vt:lpstr>
      <vt:lpstr>AIF </vt:lpstr>
      <vt:lpstr>Basics of an AIF Structure</vt:lpstr>
      <vt:lpstr>Angel Fund </vt:lpstr>
      <vt:lpstr>Angel Investors </vt:lpstr>
      <vt:lpstr>Debt Fund </vt:lpstr>
      <vt:lpstr>Debt Fund VS Fixed Deposit</vt:lpstr>
      <vt:lpstr>Risk @ Debt Fund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 VC IMPACT INVESTMENTS</dc:title>
  <dc:creator>admin</dc:creator>
  <cp:lastModifiedBy>admin</cp:lastModifiedBy>
  <cp:revision>318</cp:revision>
  <dcterms:created xsi:type="dcterms:W3CDTF">2006-08-16T00:00:00Z</dcterms:created>
  <dcterms:modified xsi:type="dcterms:W3CDTF">2018-03-15T20:44:31Z</dcterms:modified>
</cp:coreProperties>
</file>